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DE6BB-5FA6-4481-85A4-9E3D3ECFECB4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F2ABAF-8D58-4907-ADAE-909D2FBC18E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1074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6BCC6-E8C8-4509-A154-169CC2EDB3E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2AD24-A3EB-B6F2-DD83-D3B378B496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66CC32F-DF7E-6266-E103-5CE89688FF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7B993E-7E05-640D-CB81-AE150DF8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9037-A371-435F-87A2-B45DB53B332B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401A932-DBAB-34EA-ECEA-A3B354A2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D44FF0-3F5C-9958-84B1-2A9FBC47B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947C-5886-4DCC-82B4-44409022B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34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F870B3-6AD7-2C1C-6CEE-C2043C07F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85B3BFC-F1FF-E2EA-BE47-FADAA21B46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8C4439-0B71-46DB-4663-4CE7ADC6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9037-A371-435F-87A2-B45DB53B332B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EE52A7E-0BC0-59F8-6A4E-A9FD7758E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1FB14A-3A75-884B-4B22-2AF6D4FFE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947C-5886-4DCC-82B4-44409022B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5127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BECDE96-5EA2-A2DD-D49C-71B6C6A6D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B45B3E7-4F5C-EB30-94BE-349EA0B628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DE3CD1-1CE9-349B-F491-E683744F7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9037-A371-435F-87A2-B45DB53B332B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C492DD-0329-4A7E-D2D7-04E22E06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ABEA89-A57E-4A6D-1F9C-A517CC420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947C-5886-4DCC-82B4-44409022B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25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AC50DC-DDC8-1FD9-1A22-820C6EAF1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98BE32-D8A7-595E-D7C5-F07AB52D5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2B2492-B514-1734-BB80-E40C9D1DD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9037-A371-435F-87A2-B45DB53B332B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D8E080-FCEA-DC84-2136-DDBB14500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1300180-93AA-FDBB-9DC2-BF6BC04B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947C-5886-4DCC-82B4-44409022B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8273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9AA230-262B-DF4B-3D4F-13CA91BDD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DBD3F7-39BA-A135-FC54-ACCC72452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577394-1E68-85AE-183D-C47407506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9037-A371-435F-87A2-B45DB53B332B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22BA56-78F6-B613-DFD9-0E3C3F8E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021B006-563F-F1F4-2DE7-88A286AC9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947C-5886-4DCC-82B4-44409022B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81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339B41-4A07-B7F0-F213-AC2C06C59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C6A003-37B2-5309-B002-D98815C4B3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2AB56FC-4054-054F-3357-EF9C6C6A9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A16F47E-C865-03D6-E739-28E6E5B52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9037-A371-435F-87A2-B45DB53B332B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E1F0D56-38E2-79DA-BEF2-6002465B3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52252F1-FFC8-4E78-4213-A0AB048EF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947C-5886-4DCC-82B4-44409022B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E910B3-839E-C291-4BF1-E6EB311BA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0B23A37-0272-714B-904E-FC3F95808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569C34-A8D0-3F69-0919-72F7223B3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611D6B2-BC3F-D171-5A31-FFAA18A34A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78FFB65-09C5-9709-9E22-632EC8985A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1DDC876-F3DA-4C8D-0FDE-80FAD1FD28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9037-A371-435F-87A2-B45DB53B332B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D63F4F6-967F-13B5-85DC-7FF5607D1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4E36627-50D6-3600-C956-4783DFDC9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947C-5886-4DCC-82B4-44409022B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372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BEF037-D997-FEC6-E366-DFDAD16A07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BAF8227-BC3F-A5CE-64E3-1AC0BCE8A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9037-A371-435F-87A2-B45DB53B332B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F36EE8-B3FC-6EAB-A87A-E88E68108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C5C0F43-E22F-5F48-1C7A-7B1641610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947C-5886-4DCC-82B4-44409022B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464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DAD687E-C6AB-29DF-FA77-CCF04384C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9037-A371-435F-87A2-B45DB53B332B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45A319E-1B43-EFB6-A74A-5E2059A80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D33383C-E51F-66A0-0517-7DB4D9D5C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947C-5886-4DCC-82B4-44409022B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90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F46B39-F5EE-8BEF-939E-4438C810E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FE9BB3-5BDA-25A8-8C73-A9E55BA3B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BF2531-8FDE-A22A-0BC2-C17EC8711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2130D0-3324-1DB6-2AAD-2EDC1E39F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9037-A371-435F-87A2-B45DB53B332B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1D9C62-82E6-9454-40B6-DF60849CB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16A8AAA-542E-86F7-2F06-659D02262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947C-5886-4DCC-82B4-44409022B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9322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289171-3B96-5228-8EAE-15AAB8370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CF9D89F-B7FC-FCD8-8334-080BA5A22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150439-3B0B-DCA9-85E7-A394DE3E8B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61B8B7-2C4A-936F-5F76-291D7ABB4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D9037-A371-435F-87A2-B45DB53B332B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505877-EB61-BDFA-AB71-68E60CDA2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6A4E40-6555-17EA-A61B-621FEACB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947C-5886-4DCC-82B4-44409022B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9984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F536AA5-8B9A-FCDA-8DF5-D05A730CC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1DB468D-3744-A686-DC9F-904481E7A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D21FB89-5AFD-6C00-877A-543397FDF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D9037-A371-435F-87A2-B45DB53B332B}" type="datetimeFigureOut">
              <a:rPr lang="fr-FR" smtClean="0"/>
              <a:t>16/03/2023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FF84AE-882D-D817-1A94-F50D9587BD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008221-1738-59A4-E244-18237289E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947C-5886-4DCC-82B4-44409022BB8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1701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1847528" y="620171"/>
          <a:ext cx="8496943" cy="6402999"/>
        </p:xfrm>
        <a:graphic>
          <a:graphicData uri="http://schemas.openxmlformats.org/drawingml/2006/table">
            <a:tbl>
              <a:tblPr/>
              <a:tblGrid>
                <a:gridCol w="15233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9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70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3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27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16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3833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Une extension du capitalisme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Acteurs et pôles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400" b="1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Echanges et effets multiples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Etapes</a:t>
                      </a:r>
                      <a:endParaRPr lang="fr-FR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Type de capitalisme</a:t>
                      </a:r>
                      <a:endParaRPr lang="fr-FR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Entreprises et INNOVATIONS</a:t>
                      </a:r>
                      <a:r>
                        <a:rPr lang="fr-FR" sz="1050" baseline="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CLES</a:t>
                      </a:r>
                      <a:endParaRPr lang="fr-FR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u="none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« PAYS LEADER »</a:t>
                      </a:r>
                      <a:r>
                        <a:rPr lang="fr-FR" sz="1050" u="none" baseline="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50" u="sng" baseline="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 villes-monde</a:t>
                      </a:r>
                      <a:endParaRPr lang="fr-FR" sz="1050" u="sng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Types d’échanges : quelle D.I.T. ?</a:t>
                      </a:r>
                      <a:endParaRPr lang="fr-FR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rgbClr val="FF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Effets </a:t>
                      </a:r>
                      <a:endParaRPr lang="fr-FR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sng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Avant le 15è siècle</a:t>
                      </a: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Période agraire</a:t>
                      </a: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Qques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cas de GE : ex arsenal de Venise au</a:t>
                      </a:r>
                      <a:r>
                        <a:rPr lang="fr-FR" sz="1050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12è s </a:t>
                      </a:r>
                      <a:r>
                        <a:rPr lang="fr-FR" sz="900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 + 1000 ouvriers</a:t>
                      </a:r>
                      <a:endParaRPr lang="fr-FR" sz="9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u="sng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Succession de pôles dynamiques</a:t>
                      </a:r>
                      <a:r>
                        <a:rPr lang="fr-FR" sz="1050" u="sng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050" u="none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fr-FR" sz="1050" u="none" baseline="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emp</a:t>
                      </a:r>
                      <a:r>
                        <a:rPr lang="fr-FR" sz="1050" u="none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romain, mongol…)</a:t>
                      </a:r>
                      <a:endParaRPr lang="fr-FR" sz="1050" u="none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Règles des 3 cercles de Chaunu : 90%</a:t>
                      </a:r>
                      <a:r>
                        <a:rPr lang="fr-FR" sz="1050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des biens consommés viennent d’un espace de 1000 km² au </a:t>
                      </a:r>
                      <a:r>
                        <a:rPr lang="fr-FR" sz="1050" baseline="0" dirty="0" err="1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Moyen-Age</a:t>
                      </a:r>
                      <a:endParaRPr lang="fr-FR" sz="105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5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sng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r>
                        <a:rPr lang="fr-FR" sz="1200" b="1" u="sng" baseline="300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fr-FR" sz="1200" b="1" u="sng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-18</a:t>
                      </a:r>
                      <a:r>
                        <a:rPr lang="fr-FR" sz="1200" b="1" u="sng" baseline="300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Les</a:t>
                      </a:r>
                      <a:r>
                        <a:rPr lang="fr-FR" sz="1200" b="1" baseline="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débuts de la</a:t>
                      </a: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mondialisation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Capitalisme marchand (minoritaire)</a:t>
                      </a:r>
                      <a:endParaRPr lang="fr-FR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Firmes familiales :</a:t>
                      </a:r>
                      <a:r>
                        <a:rPr lang="fr-FR" sz="1100" baseline="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les</a:t>
                      </a:r>
                      <a:r>
                        <a:rPr lang="fr-FR" sz="1100" baseline="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Fugger, la Compagnie des Indes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LETTRE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DE CHANGE</a:t>
                      </a:r>
                      <a:endParaRPr lang="fr-FR" sz="7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none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ROYAUME-UNI</a:t>
                      </a: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et Europe occidentale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Londres, Paris</a:t>
                      </a:r>
                      <a:endParaRPr lang="fr-FR" sz="700" b="1" u="sng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Matières premières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 produits agricoles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D.I.T.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Développement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Global, mais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Inégal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Métropolisation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Interdépendance économique et financière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Emergence d’une société-monde 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Homogénéisation ,</a:t>
                      </a:r>
                      <a:r>
                        <a:rPr lang="fr-FR" sz="1100" baseline="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repli identitaire et hybridation</a:t>
                      </a:r>
                      <a:endParaRPr lang="fr-FR" sz="11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Mouvements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Altermondialistes (refus ou alternatives à la mondialisation)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18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sng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1850-1918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« notre première mondialisation » : </a:t>
                      </a:r>
                      <a:r>
                        <a:rPr lang="fr-FR" sz="1200" b="1" dirty="0" err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internationalisat</a:t>
                      </a: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°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Capitalisme</a:t>
                      </a:r>
                      <a:endParaRPr lang="fr-FR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industriel</a:t>
                      </a:r>
                      <a:endParaRPr lang="fr-FR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Firmes multinationales et peu à peu transnationales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MACHINE A VAPEUR</a:t>
                      </a:r>
                      <a:r>
                        <a:rPr lang="fr-FR" sz="105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000" dirty="0">
                          <a:latin typeface="Calibri"/>
                          <a:ea typeface="Times New Roman"/>
                          <a:cs typeface="Times New Roman"/>
                        </a:rPr>
                        <a:t>Exxon, General</a:t>
                      </a:r>
                      <a:r>
                        <a:rPr lang="fr-FR" sz="1000" baseline="0" dirty="0">
                          <a:latin typeface="Calibri"/>
                          <a:ea typeface="Times New Roman"/>
                          <a:cs typeface="Times New Roman"/>
                        </a:rPr>
                        <a:t> Motors</a:t>
                      </a:r>
                      <a:r>
                        <a:rPr lang="fr-FR" sz="1000" dirty="0">
                          <a:latin typeface="Calibri"/>
                          <a:ea typeface="Times New Roman"/>
                          <a:cs typeface="Times New Roman"/>
                        </a:rPr>
                        <a:t>,  Toyota, Michelin…</a:t>
                      </a: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Europe occidentale </a:t>
                      </a:r>
                      <a:r>
                        <a:rPr lang="fr-FR" sz="1100" b="1" u="none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(R.U.).</a:t>
                      </a:r>
                      <a:endParaRPr lang="fr-FR" sz="700" b="1" u="none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none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Etats-Unis,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none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pays neufs</a:t>
                      </a:r>
                      <a:endParaRPr lang="fr-FR" sz="700" b="1" u="none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100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Matières 1ères, produits agricoles.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 industriels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D.I.T.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0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sng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1918-1980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« Mondialisation refusée »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Protectionnisme</a:t>
                      </a:r>
                      <a:endParaRPr lang="fr-FR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Modèles de</a:t>
                      </a:r>
                      <a:r>
                        <a:rPr lang="fr-FR" sz="1100" b="1" baseline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100" b="1" baseline="0" dirty="0" err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dév</a:t>
                      </a:r>
                      <a:r>
                        <a:rPr lang="fr-FR" sz="1100" b="1" baseline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autocentrés et communistes</a:t>
                      </a:r>
                      <a:endParaRPr lang="fr-FR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Europe </a:t>
                      </a:r>
                      <a:r>
                        <a:rPr lang="fr-FR" sz="1100" b="1" dirty="0" err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occ</a:t>
                      </a: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fr-FR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none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ETATS-UNIS,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Japon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New-York, Tokyo</a:t>
                      </a:r>
                      <a:endParaRPr lang="fr-FR" sz="700" b="1" u="sng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03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sng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Depuis 1980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sng" baseline="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1200" b="1" u="sng" baseline="300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ème</a:t>
                      </a:r>
                      <a:r>
                        <a:rPr lang="fr-FR" sz="1200" b="1" u="sng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mondialisation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 err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Transnationa</a:t>
                      </a: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fr-FR" sz="1200" b="1" dirty="0" err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lisation</a:t>
                      </a: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et globalisation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Capitalisme</a:t>
                      </a:r>
                      <a:endParaRPr lang="fr-FR" sz="700" b="1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Financier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Nouvelle ère</a:t>
                      </a:r>
                      <a:r>
                        <a:rPr lang="fr-FR" sz="1100" b="0" baseline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technologique </a:t>
                      </a:r>
                      <a:r>
                        <a:rPr lang="fr-FR" sz="1000" b="0" baseline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(numérique,  robots…)</a:t>
                      </a:r>
                      <a:endParaRPr lang="fr-FR" sz="1000" b="0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Firmes transnationales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Renault-Nissan</a:t>
                      </a: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et globales :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Nike, Google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CONTENEUR,</a:t>
                      </a:r>
                      <a:r>
                        <a:rPr lang="fr-FR" sz="1100" baseline="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INTERNET</a:t>
                      </a:r>
                      <a:endParaRPr lang="fr-FR" sz="11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Triade (</a:t>
                      </a:r>
                      <a:r>
                        <a:rPr lang="fr-FR" sz="1100" b="1" u="sng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E.U</a:t>
                      </a:r>
                      <a:r>
                        <a:rPr lang="fr-FR" sz="11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.),</a:t>
                      </a:r>
                      <a:r>
                        <a:rPr lang="fr-FR" sz="1100" b="1" baseline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baseline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NPIA et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b="1" baseline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BRIC (Brésil, Russie, Inde </a:t>
                      </a:r>
                      <a:r>
                        <a:rPr lang="fr-FR" sz="1100" b="1" u="none" baseline="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et Chine)</a:t>
                      </a:r>
                      <a:endParaRPr lang="fr-FR" sz="700" b="1" u="none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Matières 1ères, pts agricoles. et industriels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Services (financiers)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D.I.P.P.</a:t>
                      </a:r>
                      <a:endParaRPr lang="fr-FR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3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Depuis 2008, démondialisation ou </a:t>
                      </a:r>
                      <a:r>
                        <a:rPr lang="fr-FR" sz="1200" b="1" dirty="0" err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nelle</a:t>
                      </a: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1200" b="1" dirty="0" err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mondialisati</a:t>
                      </a: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° ?</a:t>
                      </a: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Retour de l’Etat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Numérisation de l’économie</a:t>
                      </a: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GAFAM/BATX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Plateformes numériques (Netflix)</a:t>
                      </a: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none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EU/émergents/</a:t>
                      </a:r>
                      <a:r>
                        <a:rPr lang="fr-FR" sz="1200" b="1" u="none" dirty="0" err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Afr</a:t>
                      </a:r>
                      <a:endParaRPr lang="fr-FR" sz="1200" b="1" u="none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u="none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San Francisco/</a:t>
                      </a:r>
                      <a:r>
                        <a:rPr lang="fr-FR" sz="1200" b="1" u="none" dirty="0" err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Shanghaï</a:t>
                      </a:r>
                      <a:endParaRPr lang="fr-FR" sz="1200" b="1" u="none" dirty="0">
                        <a:solidFill>
                          <a:srgbClr val="00206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DIPP régionale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Relocalisation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Fin d’un universalisme </a:t>
                      </a:r>
                      <a:r>
                        <a:rPr lang="fr-FR" sz="1200" b="0" dirty="0" err="1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occ</a:t>
                      </a:r>
                      <a:r>
                        <a:rPr lang="fr-FR" sz="1200" b="0" dirty="0">
                          <a:solidFill>
                            <a:srgbClr val="7030A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, mais des universalismes</a:t>
                      </a: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95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Défis</a:t>
                      </a:r>
                      <a:r>
                        <a:rPr lang="fr-FR" sz="1200" b="1" baseline="0" dirty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actuels et futurs à relever</a:t>
                      </a:r>
                      <a:endParaRPr lang="fr-FR" sz="1200" b="1" dirty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200" b="1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Démographique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200" b="1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gérer  10 mds d’hab en 2050</a:t>
                      </a:r>
                      <a:endParaRPr lang="fr-FR" sz="1200" b="1" dirty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Sociétal : quel niveau</a:t>
                      </a:r>
                      <a:r>
                        <a:rPr lang="fr-FR" sz="1200" b="1" baseline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et mode de vie ?</a:t>
                      </a:r>
                      <a:endParaRPr lang="fr-FR"/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u="none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Politique : quelles valeurs ?</a:t>
                      </a:r>
                      <a:endParaRPr lang="fr-FR"/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Économique : </a:t>
                      </a:r>
                      <a:r>
                        <a:rPr lang="fr-FR" sz="1200" b="1" baseline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la domination des émergents</a:t>
                      </a:r>
                      <a:endParaRPr lang="fr-FR"/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1" dirty="0">
                          <a:solidFill>
                            <a:srgbClr val="00B05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Vers une bi-mondialisation ?</a:t>
                      </a:r>
                    </a:p>
                    <a:p>
                      <a:endParaRPr lang="fr-FR" sz="1200" b="1" baseline="0" dirty="0">
                        <a:solidFill>
                          <a:srgbClr val="00B05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6299" marR="462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431513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24000" y="66172"/>
            <a:ext cx="882047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fr-FR" sz="2000" b="1" dirty="0">
                <a:solidFill>
                  <a:srgbClr val="FF0000"/>
                </a:solidFill>
                <a:highlight>
                  <a:srgbClr val="FFFF00"/>
                </a:highligh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DD 10,37 </a:t>
            </a:r>
            <a:r>
              <a:rPr lang="fr-FR" sz="20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VISION HISTORIQUE DE  LA MONDIALISATION  </a:t>
            </a:r>
            <a:r>
              <a:rPr lang="fr-FR" sz="2000" b="1" dirty="0">
                <a:solidFill>
                  <a:srgbClr val="00B05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manuel p 374              </a:t>
            </a:r>
            <a:r>
              <a:rPr lang="fr-FR" sz="105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Serge Boyer, mars 2023</a:t>
            </a:r>
            <a:r>
              <a:rPr lang="fr-FR" sz="2000" b="1" dirty="0">
                <a:solidFill>
                  <a:srgbClr val="FF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 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402</Words>
  <Application>Microsoft Office PowerPoint</Application>
  <PresentationFormat>Grand écran</PresentationFormat>
  <Paragraphs>99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Serge BOYER</dc:creator>
  <cp:lastModifiedBy>Serge BOYER</cp:lastModifiedBy>
  <cp:revision>1</cp:revision>
  <dcterms:created xsi:type="dcterms:W3CDTF">2023-03-16T05:42:57Z</dcterms:created>
  <dcterms:modified xsi:type="dcterms:W3CDTF">2023-03-16T05:43:44Z</dcterms:modified>
</cp:coreProperties>
</file>