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89" r:id="rId2"/>
    <p:sldId id="304" r:id="rId3"/>
    <p:sldId id="290" r:id="rId4"/>
    <p:sldId id="481" r:id="rId5"/>
    <p:sldId id="480" r:id="rId6"/>
    <p:sldId id="482" r:id="rId7"/>
    <p:sldId id="485" r:id="rId8"/>
    <p:sldId id="530" r:id="rId9"/>
    <p:sldId id="483" r:id="rId10"/>
    <p:sldId id="484" r:id="rId11"/>
    <p:sldId id="381" r:id="rId12"/>
    <p:sldId id="526" r:id="rId13"/>
    <p:sldId id="536" r:id="rId14"/>
    <p:sldId id="525" r:id="rId15"/>
    <p:sldId id="527" r:id="rId16"/>
    <p:sldId id="541" r:id="rId17"/>
    <p:sldId id="505" r:id="rId18"/>
    <p:sldId id="506" r:id="rId19"/>
    <p:sldId id="507" r:id="rId20"/>
    <p:sldId id="546" r:id="rId21"/>
    <p:sldId id="479" r:id="rId22"/>
    <p:sldId id="293" r:id="rId23"/>
    <p:sldId id="294" r:id="rId24"/>
    <p:sldId id="295" r:id="rId25"/>
    <p:sldId id="339" r:id="rId26"/>
    <p:sldId id="340" r:id="rId27"/>
    <p:sldId id="291" r:id="rId28"/>
    <p:sldId id="327" r:id="rId29"/>
    <p:sldId id="328" r:id="rId30"/>
    <p:sldId id="382" r:id="rId31"/>
    <p:sldId id="385" r:id="rId32"/>
    <p:sldId id="547" r:id="rId33"/>
    <p:sldId id="417" r:id="rId34"/>
    <p:sldId id="532" r:id="rId35"/>
    <p:sldId id="330" r:id="rId36"/>
    <p:sldId id="292" r:id="rId37"/>
    <p:sldId id="297" r:id="rId38"/>
    <p:sldId id="298" r:id="rId39"/>
    <p:sldId id="300" r:id="rId40"/>
    <p:sldId id="313" r:id="rId41"/>
    <p:sldId id="542" r:id="rId42"/>
    <p:sldId id="404" r:id="rId43"/>
    <p:sldId id="543" r:id="rId44"/>
    <p:sldId id="535" r:id="rId45"/>
    <p:sldId id="548" r:id="rId46"/>
    <p:sldId id="372" r:id="rId47"/>
    <p:sldId id="301" r:id="rId48"/>
    <p:sldId id="373" r:id="rId49"/>
    <p:sldId id="306" r:id="rId50"/>
    <p:sldId id="308" r:id="rId51"/>
    <p:sldId id="309" r:id="rId52"/>
    <p:sldId id="310" r:id="rId53"/>
    <p:sldId id="311" r:id="rId54"/>
    <p:sldId id="488" r:id="rId55"/>
    <p:sldId id="312" r:id="rId56"/>
    <p:sldId id="540" r:id="rId57"/>
    <p:sldId id="379" r:id="rId58"/>
    <p:sldId id="378" r:id="rId59"/>
    <p:sldId id="518" r:id="rId60"/>
    <p:sldId id="519" r:id="rId61"/>
    <p:sldId id="380" r:id="rId62"/>
    <p:sldId id="335" r:id="rId63"/>
    <p:sldId id="522" r:id="rId64"/>
    <p:sldId id="435" r:id="rId65"/>
    <p:sldId id="549" r:id="rId66"/>
    <p:sldId id="336" r:id="rId67"/>
    <p:sldId id="503" r:id="rId68"/>
    <p:sldId id="377" r:id="rId69"/>
    <p:sldId id="514" r:id="rId70"/>
    <p:sldId id="534" r:id="rId71"/>
    <p:sldId id="338" r:id="rId72"/>
    <p:sldId id="441" r:id="rId73"/>
    <p:sldId id="477" r:id="rId74"/>
    <p:sldId id="457" r:id="rId75"/>
    <p:sldId id="478" r:id="rId76"/>
    <p:sldId id="388" r:id="rId77"/>
    <p:sldId id="439" r:id="rId78"/>
    <p:sldId id="529" r:id="rId79"/>
    <p:sldId id="437" r:id="rId80"/>
    <p:sldId id="471" r:id="rId81"/>
    <p:sldId id="472" r:id="rId82"/>
    <p:sldId id="473" r:id="rId83"/>
    <p:sldId id="550" r:id="rId84"/>
    <p:sldId id="545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9D314CA-18D5-4B19-8A2C-FBC80F8C316C}">
          <p14:sldIdLst>
            <p14:sldId id="289"/>
            <p14:sldId id="304"/>
            <p14:sldId id="290"/>
            <p14:sldId id="481"/>
            <p14:sldId id="480"/>
            <p14:sldId id="482"/>
            <p14:sldId id="485"/>
            <p14:sldId id="530"/>
            <p14:sldId id="483"/>
            <p14:sldId id="484"/>
            <p14:sldId id="381"/>
            <p14:sldId id="526"/>
            <p14:sldId id="536"/>
            <p14:sldId id="525"/>
            <p14:sldId id="527"/>
            <p14:sldId id="541"/>
            <p14:sldId id="505"/>
            <p14:sldId id="506"/>
            <p14:sldId id="507"/>
            <p14:sldId id="546"/>
            <p14:sldId id="479"/>
            <p14:sldId id="293"/>
            <p14:sldId id="294"/>
            <p14:sldId id="295"/>
            <p14:sldId id="339"/>
            <p14:sldId id="340"/>
            <p14:sldId id="291"/>
            <p14:sldId id="327"/>
            <p14:sldId id="328"/>
            <p14:sldId id="382"/>
            <p14:sldId id="385"/>
            <p14:sldId id="547"/>
            <p14:sldId id="417"/>
            <p14:sldId id="532"/>
            <p14:sldId id="330"/>
            <p14:sldId id="292"/>
            <p14:sldId id="297"/>
            <p14:sldId id="298"/>
            <p14:sldId id="300"/>
            <p14:sldId id="313"/>
            <p14:sldId id="542"/>
            <p14:sldId id="404"/>
            <p14:sldId id="543"/>
            <p14:sldId id="535"/>
            <p14:sldId id="548"/>
            <p14:sldId id="372"/>
            <p14:sldId id="301"/>
            <p14:sldId id="373"/>
            <p14:sldId id="306"/>
            <p14:sldId id="308"/>
            <p14:sldId id="309"/>
            <p14:sldId id="310"/>
            <p14:sldId id="311"/>
            <p14:sldId id="488"/>
            <p14:sldId id="312"/>
            <p14:sldId id="540"/>
            <p14:sldId id="379"/>
            <p14:sldId id="378"/>
            <p14:sldId id="518"/>
            <p14:sldId id="519"/>
            <p14:sldId id="380"/>
            <p14:sldId id="335"/>
            <p14:sldId id="522"/>
            <p14:sldId id="435"/>
            <p14:sldId id="549"/>
            <p14:sldId id="336"/>
            <p14:sldId id="503"/>
            <p14:sldId id="377"/>
            <p14:sldId id="514"/>
            <p14:sldId id="534"/>
            <p14:sldId id="338"/>
            <p14:sldId id="441"/>
            <p14:sldId id="477"/>
            <p14:sldId id="457"/>
            <p14:sldId id="478"/>
            <p14:sldId id="388"/>
            <p14:sldId id="439"/>
            <p14:sldId id="529"/>
            <p14:sldId id="437"/>
            <p14:sldId id="471"/>
            <p14:sldId id="472"/>
            <p14:sldId id="473"/>
            <p14:sldId id="550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2AD3-036E-459E-A629-A083D599C3DB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D6B5-3E28-4AA8-9A97-028B05841F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9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063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74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D6B5-3E28-4AA8-9A97-028B05841FE1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30/08/2022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zennegeopolitique1.blogspot.com/p/plan-du-cour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ozennegeopolitique2.blogspot.com/p/annales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FAIRE UNE PREPA ECG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>
                <a:solidFill>
                  <a:srgbClr val="FF0000"/>
                </a:solidFill>
              </a:rPr>
              <a:t>option géopolitique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/>
          <a:lstStyle/>
          <a:p>
            <a:pPr marL="514350" indent="-514350" algn="l"/>
            <a:endParaRPr lang="fr-FR" sz="3600" dirty="0">
              <a:solidFill>
                <a:srgbClr val="7030A0"/>
              </a:solidFill>
            </a:endParaRPr>
          </a:p>
          <a:p>
            <a:pPr marL="514350" indent="-514350"/>
            <a:r>
              <a:rPr lang="fr-FR" sz="4000" b="1" dirty="0">
                <a:solidFill>
                  <a:srgbClr val="00B050"/>
                </a:solidFill>
              </a:rPr>
              <a:t>Conseils en histoire, géographie et géopolitique</a:t>
            </a:r>
          </a:p>
          <a:p>
            <a:pPr marL="514350" indent="-514350"/>
            <a:r>
              <a:rPr lang="fr-FR" sz="4000" b="1" dirty="0">
                <a:solidFill>
                  <a:srgbClr val="00B050"/>
                </a:solidFill>
              </a:rPr>
              <a:t>Cours tjrs en salle 201 </a:t>
            </a:r>
          </a:p>
          <a:p>
            <a:pPr marL="514350" indent="-514350" algn="l"/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Soin : </a:t>
            </a:r>
            <a:r>
              <a:rPr lang="fr-FR" dirty="0"/>
              <a:t>écriture, ratures interdites (un point en moins/rature)</a:t>
            </a:r>
          </a:p>
          <a:p>
            <a:r>
              <a:rPr lang="fr-FR" dirty="0">
                <a:solidFill>
                  <a:srgbClr val="FF0000"/>
                </a:solidFill>
              </a:rPr>
              <a:t>Organisation de la copie : </a:t>
            </a:r>
            <a:r>
              <a:rPr lang="fr-FR" dirty="0"/>
              <a:t>page de garde complète, sauts de lignes entre la fin de l’introduction et le développement, entre les parties du développement…</a:t>
            </a:r>
          </a:p>
          <a:p>
            <a:r>
              <a:rPr lang="fr-FR" dirty="0">
                <a:solidFill>
                  <a:srgbClr val="FF0000"/>
                </a:solidFill>
              </a:rPr>
              <a:t>Orthographe : </a:t>
            </a:r>
            <a:r>
              <a:rPr lang="fr-FR" dirty="0"/>
              <a:t>accords, majuscules, accents…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FDF30-596D-4A23-82BC-B573CA0B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Pour le croquis : </a:t>
            </a:r>
            <a:r>
              <a:rPr lang="fr-FR" dirty="0"/>
              <a:t>un travail aussi régulier (achat recommandé certains…)</a:t>
            </a:r>
          </a:p>
        </p:txBody>
      </p:sp>
      <p:pic>
        <p:nvPicPr>
          <p:cNvPr id="5" name="Espace réservé du contenu 8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30B4B09E-5C0F-4243-B3D0-9137ED263A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45" y="2563783"/>
            <a:ext cx="1753985" cy="234003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59B4DA-11BF-45DD-8A48-059D829DBDA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2852936"/>
            <a:ext cx="3749040" cy="316686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Avoir des fonds de carte</a:t>
            </a:r>
          </a:p>
          <a:p>
            <a:r>
              <a:rPr lang="fr-FR" dirty="0"/>
              <a:t>S’entraîner régulièrement</a:t>
            </a:r>
          </a:p>
          <a:p>
            <a:r>
              <a:rPr lang="fr-FR" dirty="0"/>
              <a:t>Avoir des cartes </a:t>
            </a:r>
            <a:r>
              <a:rPr lang="fr-FR" dirty="0" err="1"/>
              <a:t>ds</a:t>
            </a:r>
            <a:r>
              <a:rPr lang="fr-FR" dirty="0"/>
              <a:t> des lieux clés pour mémoriser</a:t>
            </a:r>
          </a:p>
        </p:txBody>
      </p:sp>
      <p:pic>
        <p:nvPicPr>
          <p:cNvPr id="1026" name="Picture 2" descr="Maped 922410 Normographe 922410">
            <a:extLst>
              <a:ext uri="{FF2B5EF4-FFF2-40B4-BE49-F238E27FC236}">
                <a16:creationId xmlns:a16="http://schemas.microsoft.com/office/drawing/2014/main" id="{B4B9C802-8AD0-46DC-8E1D-A800A7E8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47" y="1449367"/>
            <a:ext cx="2735580" cy="51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4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b="1" dirty="0">
                <a:solidFill>
                  <a:srgbClr val="FF0000"/>
                </a:solidFill>
              </a:rPr>
              <a:t>BAREME ORTHOGRAPHE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r>
              <a:rPr lang="fr-FR" dirty="0" err="1">
                <a:solidFill>
                  <a:srgbClr val="00B050"/>
                </a:solidFill>
              </a:rPr>
              <a:t>Qques</a:t>
            </a:r>
            <a:r>
              <a:rPr lang="fr-FR" dirty="0">
                <a:solidFill>
                  <a:srgbClr val="00B050"/>
                </a:solidFill>
              </a:rPr>
              <a:t> fautes (5-10) : moins 0.5 pt</a:t>
            </a:r>
          </a:p>
          <a:p>
            <a:r>
              <a:rPr lang="fr-FR" dirty="0">
                <a:solidFill>
                  <a:srgbClr val="00B050"/>
                </a:solidFill>
              </a:rPr>
              <a:t>moins de 10 fautes : moins 1 pt</a:t>
            </a:r>
          </a:p>
          <a:p>
            <a:r>
              <a:rPr lang="fr-FR" dirty="0">
                <a:solidFill>
                  <a:srgbClr val="FF0000"/>
                </a:solidFill>
              </a:rPr>
              <a:t>De 10 à 20 fautes : moins 2 pts</a:t>
            </a:r>
          </a:p>
          <a:p>
            <a:r>
              <a:rPr lang="fr-FR" dirty="0">
                <a:solidFill>
                  <a:srgbClr val="FF0000"/>
                </a:solidFill>
              </a:rPr>
              <a:t>De 20 à 30  fautes : moins 3 pts</a:t>
            </a:r>
          </a:p>
          <a:p>
            <a:r>
              <a:rPr lang="fr-FR" b="1" dirty="0">
                <a:solidFill>
                  <a:srgbClr val="FF0000"/>
                </a:solidFill>
              </a:rPr>
              <a:t>Plus de 30 fautes : moyenne impossible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faute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Accent</a:t>
            </a:r>
          </a:p>
          <a:p>
            <a:r>
              <a:rPr lang="fr-FR" dirty="0"/>
              <a:t>Majuscules aux gentilés  ex : je suis Français</a:t>
            </a:r>
          </a:p>
          <a:p>
            <a:r>
              <a:rPr lang="fr-FR" dirty="0"/>
              <a:t>Accords</a:t>
            </a:r>
          </a:p>
          <a:p>
            <a:r>
              <a:rPr lang="fr-FR" dirty="0"/>
              <a:t>Pluriel</a:t>
            </a:r>
          </a:p>
          <a:p>
            <a:pPr>
              <a:buNone/>
            </a:pPr>
            <a:r>
              <a:rPr lang="fr-FR" dirty="0"/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FF0000"/>
                </a:solidFill>
              </a:rPr>
              <a:t>CONSIGNES POUR TOUT DEVOIR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fr-FR" b="1" dirty="0"/>
              <a:t>PAGE DE GARDE complète </a:t>
            </a:r>
            <a:r>
              <a:rPr lang="fr-FR" dirty="0"/>
              <a:t>= 7 infos : nom, prénom, classe, matière, épreuve, sujet, date</a:t>
            </a:r>
          </a:p>
          <a:p>
            <a:r>
              <a:rPr lang="fr-FR" b="1" dirty="0">
                <a:solidFill>
                  <a:srgbClr val="00B050"/>
                </a:solidFill>
              </a:rPr>
              <a:t>Toujours réécrire le sujet en page de garde (si non fait – 1)</a:t>
            </a:r>
            <a:endParaRPr lang="fr-FR" b="1" dirty="0"/>
          </a:p>
          <a:p>
            <a:r>
              <a:rPr lang="fr-FR" b="1" dirty="0"/>
              <a:t>Ne jamais utiliser de crayon à papier (croquis)  </a:t>
            </a:r>
          </a:p>
          <a:p>
            <a:r>
              <a:rPr lang="fr-FR" b="1" dirty="0"/>
              <a:t>Usage  minimal du </a:t>
            </a:r>
            <a:r>
              <a:rPr lang="fr-FR" b="1" dirty="0" err="1"/>
              <a:t>blanco</a:t>
            </a:r>
            <a:r>
              <a:rPr lang="fr-FR" b="1" dirty="0"/>
              <a:t> et aucune rature (</a:t>
            </a:r>
            <a:r>
              <a:rPr lang="fr-FR" b="1" dirty="0">
                <a:solidFill>
                  <a:srgbClr val="00B050"/>
                </a:solidFill>
              </a:rPr>
              <a:t>0.5 pt/rature</a:t>
            </a:r>
            <a:r>
              <a:rPr lang="fr-FR" b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FF0000"/>
                </a:solidFill>
              </a:rPr>
              <a:t>DEVOIR-MAISON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COPIE DOUBLE OBLIGATOIRE </a:t>
            </a:r>
            <a:r>
              <a:rPr lang="fr-FR" dirty="0"/>
              <a:t>(croquis, analyse de carte, introduction de dissertation..)</a:t>
            </a:r>
          </a:p>
          <a:p>
            <a:r>
              <a:rPr lang="fr-FR" b="1" dirty="0"/>
              <a:t>AUCUN RETARD AUTORISE </a:t>
            </a:r>
            <a:r>
              <a:rPr lang="fr-FR" dirty="0"/>
              <a:t>(sauf cas de force majeure ; dans tous les cas, je dois être averti </a:t>
            </a:r>
            <a:r>
              <a:rPr lang="fr-FR"/>
              <a:t>par mail)</a:t>
            </a:r>
            <a:endParaRPr lang="fr-FR" dirty="0"/>
          </a:p>
          <a:p>
            <a:r>
              <a:rPr lang="fr-FR" b="1" dirty="0"/>
              <a:t>PREPARER L’ESPACE DES APPRECIATIONS, </a:t>
            </a:r>
            <a:r>
              <a:rPr lang="fr-FR" dirty="0"/>
              <a:t>en particulier mettre     /10 ou /20 en haut de la page.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Fléau n°4 : le smartphone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F76344-7452-4ADF-8FD8-F441D3587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2063337"/>
            <a:ext cx="3599688" cy="3599688"/>
          </a:xfrm>
        </p:spPr>
      </p:pic>
    </p:spTree>
    <p:extLst>
      <p:ext uri="{BB962C8B-B14F-4D97-AF65-F5344CB8AC3E}">
        <p14:creationId xmlns:p14="http://schemas.microsoft.com/office/powerpoint/2010/main" val="23337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Quelles solutions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Quelles solutions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O </a:t>
            </a:r>
            <a:r>
              <a:rPr lang="fr-FR" dirty="0">
                <a:solidFill>
                  <a:srgbClr val="FF0000"/>
                </a:solidFill>
              </a:rPr>
              <a:t>en classe : une concentration active</a:t>
            </a:r>
          </a:p>
          <a:p>
            <a:pPr>
              <a:buFontTx/>
              <a:buChar char="-"/>
            </a:pPr>
            <a:r>
              <a:rPr lang="fr-FR" dirty="0"/>
              <a:t>Écoute de qualité</a:t>
            </a:r>
          </a:p>
          <a:p>
            <a:pPr>
              <a:buFontTx/>
              <a:buChar char="-"/>
            </a:pPr>
            <a:r>
              <a:rPr lang="fr-FR" dirty="0"/>
              <a:t>Bonne prise de notes</a:t>
            </a:r>
          </a:p>
          <a:p>
            <a:pPr>
              <a:buFontTx/>
              <a:buChar char="-"/>
            </a:pPr>
            <a:r>
              <a:rPr lang="fr-FR" dirty="0"/>
              <a:t>Des questions </a:t>
            </a:r>
          </a:p>
          <a:p>
            <a:pPr>
              <a:buFontTx/>
              <a:buChar char="-"/>
            </a:pPr>
            <a:r>
              <a:rPr lang="fr-FR" dirty="0"/>
              <a:t>COURS MOMENT CLE DE STRUCTURATION DES IDEES (plan du cours) et DE REFLEXION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Quelles solutions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O </a:t>
            </a:r>
            <a:r>
              <a:rPr lang="fr-FR" dirty="0">
                <a:solidFill>
                  <a:srgbClr val="FF0000"/>
                </a:solidFill>
              </a:rPr>
              <a:t>en classe : une concentration active</a:t>
            </a:r>
          </a:p>
          <a:p>
            <a:pPr>
              <a:buFontTx/>
              <a:buChar char="-"/>
            </a:pPr>
            <a:r>
              <a:rPr lang="fr-FR" dirty="0"/>
              <a:t>Écoute de qualité</a:t>
            </a:r>
          </a:p>
          <a:p>
            <a:pPr>
              <a:buFontTx/>
              <a:buChar char="-"/>
            </a:pPr>
            <a:r>
              <a:rPr lang="fr-FR" dirty="0"/>
              <a:t>Bonne prise de notes</a:t>
            </a:r>
          </a:p>
          <a:p>
            <a:pPr>
              <a:buFontTx/>
              <a:buChar char="-"/>
            </a:pPr>
            <a:r>
              <a:rPr lang="fr-FR" dirty="0"/>
              <a:t>Des questions </a:t>
            </a:r>
          </a:p>
          <a:p>
            <a:pPr>
              <a:buNone/>
            </a:pPr>
            <a:r>
              <a:rPr lang="fr-FR" dirty="0"/>
              <a:t>O </a:t>
            </a:r>
            <a:r>
              <a:rPr lang="fr-FR" dirty="0">
                <a:solidFill>
                  <a:srgbClr val="FF0000"/>
                </a:solidFill>
              </a:rPr>
              <a:t>changez d’attitude vis-à-vis de l’enseignant</a:t>
            </a:r>
          </a:p>
          <a:p>
            <a:pPr>
              <a:buFontTx/>
              <a:buChar char="-"/>
            </a:pPr>
            <a:r>
              <a:rPr lang="fr-FR" dirty="0"/>
              <a:t>Lui demander des conseils, des questions…</a:t>
            </a:r>
          </a:p>
          <a:p>
            <a:pPr>
              <a:buNone/>
            </a:pPr>
            <a:r>
              <a:rPr lang="fr-FR" dirty="0"/>
              <a:t>- Lien direct, par </a:t>
            </a:r>
            <a:r>
              <a:rPr lang="fr-FR"/>
              <a:t>mail…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FAIRE UNE PREPA ECG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>
                <a:solidFill>
                  <a:srgbClr val="FF0000"/>
                </a:solidFill>
              </a:rPr>
              <a:t>option géopolitique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fr-FR" sz="3600" dirty="0">
                <a:solidFill>
                  <a:srgbClr val="7030A0"/>
                </a:solidFill>
              </a:rPr>
              <a:t>Du lycéen à l’étudiant</a:t>
            </a:r>
          </a:p>
          <a:p>
            <a:pPr marL="514350" indent="-514350" algn="l">
              <a:buAutoNum type="arabicPeriod"/>
            </a:pPr>
            <a:r>
              <a:rPr lang="fr-FR" sz="3600" dirty="0">
                <a:solidFill>
                  <a:srgbClr val="7030A0"/>
                </a:solidFill>
              </a:rPr>
              <a:t>Approfondir ses connaissances</a:t>
            </a:r>
          </a:p>
          <a:p>
            <a:pPr marL="514350" indent="-514350" algn="l">
              <a:buAutoNum type="arabicPeriod"/>
            </a:pPr>
            <a:r>
              <a:rPr lang="fr-FR" sz="3600" dirty="0">
                <a:solidFill>
                  <a:srgbClr val="7030A0"/>
                </a:solidFill>
              </a:rPr>
              <a:t>Développer sa réflexion</a:t>
            </a:r>
          </a:p>
          <a:p>
            <a:pPr marL="514350" indent="-514350" algn="l">
              <a:buAutoNum type="arabicPeriod"/>
            </a:pPr>
            <a:r>
              <a:rPr lang="fr-FR" sz="3600" dirty="0">
                <a:solidFill>
                  <a:srgbClr val="7030A0"/>
                </a:solidFill>
              </a:rPr>
              <a:t>Préparer les concours </a:t>
            </a:r>
          </a:p>
          <a:p>
            <a:pPr marL="514350" indent="-514350" algn="l">
              <a:buAutoNum type="arabicPeriod"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Quelles solutions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O </a:t>
            </a:r>
            <a:r>
              <a:rPr lang="fr-FR" dirty="0">
                <a:solidFill>
                  <a:srgbClr val="FF0000"/>
                </a:solidFill>
              </a:rPr>
              <a:t>PASSER DE LYCEEN A ETUDIANT</a:t>
            </a:r>
          </a:p>
          <a:p>
            <a:pPr>
              <a:buFontTx/>
              <a:buChar char="-"/>
            </a:pPr>
            <a:r>
              <a:rPr lang="fr-FR" dirty="0"/>
              <a:t>Autonomie</a:t>
            </a:r>
          </a:p>
          <a:p>
            <a:pPr>
              <a:buFontTx/>
              <a:buChar char="-"/>
            </a:pPr>
            <a:r>
              <a:rPr lang="fr-FR" dirty="0"/>
              <a:t>Prise de notes pertinente </a:t>
            </a:r>
          </a:p>
          <a:p>
            <a:pPr>
              <a:buFontTx/>
              <a:buChar char="-"/>
            </a:pPr>
            <a:r>
              <a:rPr lang="fr-FR" dirty="0"/>
              <a:t>Anticipation/planification du travail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75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2.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Approfondir ses connaissances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Un programme centré sur :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Le XXe siècle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L’évolution économique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La géopolitique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La géographie</a:t>
            </a: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La culture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Le programme de 1</a:t>
            </a:r>
            <a:r>
              <a:rPr lang="fr-FR" u="sng" baseline="30000" dirty="0">
                <a:solidFill>
                  <a:srgbClr val="FF0000"/>
                </a:solidFill>
              </a:rPr>
              <a:t>ère</a:t>
            </a:r>
            <a:r>
              <a:rPr lang="fr-FR" u="sng" dirty="0">
                <a:solidFill>
                  <a:srgbClr val="FF0000"/>
                </a:solidFill>
              </a:rPr>
              <a:t> année est structuré par deux modules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Module I </a:t>
            </a:r>
            <a:r>
              <a:rPr lang="fr-FR" dirty="0"/>
              <a:t>: Les grandes mutations du monde de 1913 à nos jours 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Module II </a:t>
            </a:r>
            <a:r>
              <a:rPr lang="fr-FR" dirty="0"/>
              <a:t>: La mondialisation contemporaine : rapports de force et  enjeux.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fr-FR" dirty="0"/>
              <a:t>Module I : Les grandes mutations du monde au XXe siècle  </a:t>
            </a:r>
            <a:br>
              <a:rPr lang="fr-FR" dirty="0"/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partie 1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: Panorama géopolitique du monde de 1913 à la fin de la Guerre froide </a:t>
            </a:r>
          </a:p>
          <a:p>
            <a:r>
              <a:rPr lang="fr-FR" dirty="0"/>
              <a:t>partie 2 :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Le monde depuis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les années 1990 : entre ruptures et recompositions géopolitiques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partie 3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: L’économie mondiale d’un siècle à l’autre (1h par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M.Avenel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fr-FR" dirty="0"/>
              <a:t>Module II : : La mondialisation contemporaine : rapports de force et  enjeux. </a:t>
            </a:r>
            <a:br>
              <a:rPr lang="fr-FR" dirty="0"/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partie 4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: La mondialisation : acteurs, dynamiques et espaces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partie 5 :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Les défis du développement et les enjeux d’un monde durable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partie 6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: La France, une puissance en mutations depuis les années 1990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Le programme de 2ème année est structuré par deux modules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Module III </a:t>
            </a:r>
            <a:r>
              <a:rPr lang="fr-FR" dirty="0"/>
              <a:t>: Géodynamique continentale de l’Union européenne, de l’Afrique, du Proche et du Moyen-Orient 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Module IV</a:t>
            </a:r>
            <a:r>
              <a:rPr lang="fr-FR" dirty="0"/>
              <a:t>: Géodynamique continentale des Amériques et de l’Asie.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Bilan de ce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= socle des connaissances et socle méthodologique</a:t>
            </a:r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année = approfondissement par continent et liens avec l’actualité</a:t>
            </a:r>
          </a:p>
          <a:p>
            <a:pPr>
              <a:buFont typeface="Wingdings" pitchFamily="2" charset="2"/>
              <a:buChar char="Ø"/>
            </a:pPr>
            <a:r>
              <a:rPr lang="fr-FR" sz="4800" dirty="0">
                <a:solidFill>
                  <a:srgbClr val="FFC000"/>
                </a:solidFill>
              </a:rPr>
              <a:t>Concours sur les 2 années</a:t>
            </a:r>
          </a:p>
          <a:p>
            <a:pPr marL="0" indent="0">
              <a:buNone/>
            </a:pPr>
            <a:r>
              <a:rPr lang="fr-FR" sz="3500" dirty="0">
                <a:solidFill>
                  <a:srgbClr val="FFC000"/>
                </a:solidFill>
              </a:rPr>
              <a:t>Ex sujet (</a:t>
            </a:r>
            <a:r>
              <a:rPr lang="fr-FR" sz="3500" dirty="0" err="1">
                <a:solidFill>
                  <a:srgbClr val="FFC000"/>
                </a:solidFill>
              </a:rPr>
              <a:t>Ecricome</a:t>
            </a:r>
            <a:r>
              <a:rPr lang="fr-FR" sz="3500" dirty="0">
                <a:solidFill>
                  <a:srgbClr val="FFC000"/>
                </a:solidFill>
              </a:rPr>
              <a:t> 2020)</a:t>
            </a:r>
          </a:p>
          <a:p>
            <a:pPr marL="0" indent="0">
              <a:buNone/>
            </a:pPr>
            <a:r>
              <a:rPr lang="fr-FR" sz="3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L'influence de la France en Europe : héritages et mutations contemporaines.</a:t>
            </a:r>
            <a:endParaRPr lang="fr-FR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3.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Développer sa réflexion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Un préalable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pas de réflexion sans un apprentissage régulier des connaissances</a:t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À éviter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sédimenter les connaissances = apprendre sans comprendre, sans relier les informations</a:t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1.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Du lycéen à l’étudiant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Une rupture avec le lycée… </a:t>
            </a:r>
          </a:p>
          <a:p>
            <a:r>
              <a:rPr lang="fr-FR" dirty="0">
                <a:solidFill>
                  <a:srgbClr val="002060"/>
                </a:solidFill>
              </a:rPr>
              <a:t>…et ses fléaux : 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Une nécessité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être bien organisé, savoir gérer son travail</a:t>
            </a:r>
          </a:p>
        </p:txBody>
      </p:sp>
      <p:sp>
        <p:nvSpPr>
          <p:cNvPr id="5" name="Sous-titr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4400" dirty="0">
                <a:highlight>
                  <a:srgbClr val="FFFF00"/>
                </a:highlight>
              </a:rPr>
              <a:t>Une des clés de la réussite de la prépa !</a:t>
            </a:r>
          </a:p>
          <a:p>
            <a:r>
              <a:rPr lang="fr-FR" dirty="0">
                <a:highlight>
                  <a:srgbClr val="00FF00"/>
                </a:highlight>
              </a:rPr>
              <a:t>Voir manuel pages 587-592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ECD085C-DB37-4C5F-ABC3-C9C34DE160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54" y="1600200"/>
            <a:ext cx="3198891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Solutions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Faire un planning précis (cours, colles, lectures…)</a:t>
            </a:r>
          </a:p>
          <a:p>
            <a:r>
              <a:rPr lang="fr-FR" dirty="0"/>
              <a:t>Gestion par demi-heure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4A59C-EA8B-46F8-9604-24967E25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 de la progression annuelle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8CE33-7EFF-47EA-BA6A-CFEC62BC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Ozennegeopolitique1.blogspot.com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ozennegeopolitique1.blogspot.com. Blog d'histoire-géo et géopolitique voué aux prépas HEC d'Ozenne: PROGRESSION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801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Une autre nécessité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se forger une culture générale solide et variée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2</a:t>
            </a:r>
            <a:r>
              <a:rPr lang="fr-FR" b="1" baseline="30000" dirty="0">
                <a:solidFill>
                  <a:srgbClr val="00B050"/>
                </a:solidFill>
              </a:rPr>
              <a:t>nde</a:t>
            </a:r>
            <a:r>
              <a:rPr lang="fr-FR" b="1" dirty="0">
                <a:solidFill>
                  <a:srgbClr val="00B050"/>
                </a:solidFill>
              </a:rPr>
              <a:t> clé : relier les disciplines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Solutions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Garder du temps culturel</a:t>
            </a:r>
          </a:p>
          <a:p>
            <a:r>
              <a:rPr lang="fr-FR" dirty="0"/>
              <a:t>Etre le + </a:t>
            </a:r>
            <a:r>
              <a:rPr lang="fr-FR" dirty="0" err="1"/>
              <a:t>svt</a:t>
            </a:r>
            <a:r>
              <a:rPr lang="fr-FR" dirty="0"/>
              <a:t> multidisciplinaire </a:t>
            </a:r>
          </a:p>
          <a:p>
            <a:pPr marL="0" indent="0">
              <a:buNone/>
            </a:pPr>
            <a:r>
              <a:rPr lang="fr-FR" dirty="0"/>
              <a:t>Ex : films en VO</a:t>
            </a:r>
          </a:p>
          <a:p>
            <a:r>
              <a:rPr lang="fr-FR" dirty="0"/>
              <a:t>Lier HGG, culture G, philo, aspects </a:t>
            </a:r>
            <a:r>
              <a:rPr lang="fr-FR" dirty="0" err="1"/>
              <a:t>civilisationnes</a:t>
            </a:r>
            <a:r>
              <a:rPr lang="fr-FR" dirty="0"/>
              <a:t> des langues</a:t>
            </a:r>
          </a:p>
        </p:txBody>
      </p:sp>
    </p:spTree>
    <p:extLst>
      <p:ext uri="{BB962C8B-B14F-4D97-AF65-F5344CB8AC3E}">
        <p14:creationId xmlns:p14="http://schemas.microsoft.com/office/powerpoint/2010/main" val="130586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Des outils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 les colles,</a:t>
            </a:r>
            <a:br>
              <a:rPr lang="fr-FR" dirty="0"/>
            </a:br>
            <a:r>
              <a:rPr lang="fr-FR" dirty="0"/>
              <a:t>les travaux écrits à rendre,</a:t>
            </a:r>
            <a:br>
              <a:rPr lang="fr-FR" dirty="0"/>
            </a:br>
            <a:r>
              <a:rPr lang="fr-FR" dirty="0"/>
              <a:t>les devoirs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567136"/>
          </a:xfrm>
        </p:spPr>
        <p:txBody>
          <a:bodyPr>
            <a:normAutofit fontScale="70000" lnSpcReduction="20000"/>
          </a:bodyPr>
          <a:lstStyle/>
          <a:p>
            <a:r>
              <a:rPr lang="fr-FR" sz="5700" dirty="0">
                <a:solidFill>
                  <a:srgbClr val="FF0000"/>
                </a:solidFill>
              </a:rPr>
              <a:t>COLLE SEANCE DE METHODOLOGIE DU SAMEDI 11 sept 8-10</a:t>
            </a:r>
          </a:p>
          <a:p>
            <a:r>
              <a:rPr lang="fr-FR" dirty="0">
                <a:solidFill>
                  <a:srgbClr val="00B050"/>
                </a:solidFill>
              </a:rPr>
              <a:t>1 préparation des colles</a:t>
            </a:r>
          </a:p>
          <a:p>
            <a:r>
              <a:rPr lang="fr-FR" dirty="0">
                <a:solidFill>
                  <a:srgbClr val="00B050"/>
                </a:solidFill>
              </a:rPr>
              <a:t>2 l’évaluation en prépa</a:t>
            </a:r>
          </a:p>
          <a:p>
            <a:r>
              <a:rPr lang="fr-FR" dirty="0">
                <a:solidFill>
                  <a:srgbClr val="00B050"/>
                </a:solidFill>
              </a:rPr>
              <a:t>3 la dissertation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4.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rgbClr val="7030A0"/>
                </a:solidFill>
                <a:highlight>
                  <a:srgbClr val="FFFF00"/>
                </a:highlight>
              </a:rPr>
              <a:t>Préparer les concours des écoles de commerce/management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COURS 7 heures (dont 1 M.AVENEL)</a:t>
            </a:r>
          </a:p>
          <a:p>
            <a:r>
              <a:rPr lang="fr-FR" dirty="0"/>
              <a:t>Un volume horaire d’environ </a:t>
            </a:r>
            <a:r>
              <a:rPr lang="fr-FR" sz="4400" dirty="0">
                <a:solidFill>
                  <a:srgbClr val="FF0000"/>
                </a:solidFill>
              </a:rPr>
              <a:t>400 </a:t>
            </a:r>
            <a:r>
              <a:rPr lang="fr-FR" dirty="0">
                <a:solidFill>
                  <a:srgbClr val="FF0000"/>
                </a:solidFill>
              </a:rPr>
              <a:t>heures de cours </a:t>
            </a:r>
            <a:r>
              <a:rPr lang="fr-FR" dirty="0"/>
              <a:t>d’histoire et géographie en 2 ans 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volume horaire d’environ </a:t>
            </a:r>
            <a:r>
              <a:rPr lang="fr-FR" dirty="0">
                <a:solidFill>
                  <a:srgbClr val="FF0000"/>
                </a:solidFill>
              </a:rPr>
              <a:t>400 heures de cours </a:t>
            </a:r>
            <a:r>
              <a:rPr lang="fr-FR" dirty="0"/>
              <a:t>d’histoire et géographie en 2 ans</a:t>
            </a:r>
          </a:p>
          <a:p>
            <a:pPr>
              <a:buNone/>
            </a:pPr>
            <a:r>
              <a:rPr lang="fr-FR" dirty="0"/>
              <a:t>  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Des mises au point méthodologiques en classe </a:t>
            </a:r>
            <a:r>
              <a:rPr lang="fr-FR" dirty="0"/>
              <a:t>: méthodologie et corrigés de devoirs…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Fléau n° 1 : l’attentisme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</a:rPr>
              <a:t>EPREUVES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fr-FR" sz="6600" dirty="0">
                <a:highlight>
                  <a:srgbClr val="FFFF00"/>
                </a:highlight>
              </a:rPr>
              <a:t>Durée de 4 h</a:t>
            </a:r>
          </a:p>
          <a:p>
            <a:pPr algn="ctr"/>
            <a:r>
              <a:rPr lang="fr-FR" sz="6600" dirty="0"/>
              <a:t>La dissertation</a:t>
            </a:r>
            <a:r>
              <a:rPr lang="fr-FR" sz="6600" dirty="0">
                <a:solidFill>
                  <a:srgbClr val="FF0000"/>
                </a:solidFill>
              </a:rPr>
              <a:t> = </a:t>
            </a:r>
            <a:r>
              <a:rPr lang="fr-FR" sz="6600" dirty="0" err="1">
                <a:solidFill>
                  <a:srgbClr val="FF0000"/>
                </a:solidFill>
              </a:rPr>
              <a:t>ds</a:t>
            </a:r>
            <a:r>
              <a:rPr lang="fr-FR" sz="6600" dirty="0">
                <a:solidFill>
                  <a:srgbClr val="FF0000"/>
                </a:solidFill>
              </a:rPr>
              <a:t> toutes les banques d’épreuves</a:t>
            </a:r>
          </a:p>
          <a:p>
            <a:pPr algn="ctr"/>
            <a:r>
              <a:rPr lang="fr-FR" sz="6600" dirty="0">
                <a:solidFill>
                  <a:srgbClr val="00B050"/>
                </a:solidFill>
              </a:rPr>
              <a:t>Attention : différent du lycée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</a:rPr>
              <a:t>Quatre types de dissertations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6600" dirty="0"/>
              <a:t>La dissertation (ESSEC)  </a:t>
            </a:r>
          </a:p>
          <a:p>
            <a:pPr algn="ctr"/>
            <a:r>
              <a:rPr lang="fr-FR" sz="6600" dirty="0">
                <a:solidFill>
                  <a:srgbClr val="FF0000"/>
                </a:solidFill>
              </a:rPr>
              <a:t>La dissertation avec croquis (ESCP) </a:t>
            </a:r>
          </a:p>
          <a:p>
            <a:pPr algn="ctr"/>
            <a:r>
              <a:rPr lang="fr-FR" sz="6600" dirty="0"/>
              <a:t>La dissertation avec analyse de cartes (</a:t>
            </a:r>
            <a:r>
              <a:rPr lang="fr-FR" sz="6600" dirty="0" err="1"/>
              <a:t>Ecricome</a:t>
            </a:r>
            <a:r>
              <a:rPr lang="fr-FR" sz="6600" dirty="0"/>
              <a:t>)</a:t>
            </a:r>
          </a:p>
          <a:p>
            <a:pPr algn="ctr"/>
            <a:r>
              <a:rPr lang="fr-FR" sz="6600" dirty="0"/>
              <a:t>La dissertation avec exploitation des documents (GEM)</a:t>
            </a:r>
          </a:p>
        </p:txBody>
      </p:sp>
    </p:spTree>
    <p:extLst>
      <p:ext uri="{BB962C8B-B14F-4D97-AF65-F5344CB8AC3E}">
        <p14:creationId xmlns:p14="http://schemas.microsoft.com/office/powerpoint/2010/main" val="2328424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B2938-B09F-45F1-853E-2794BCA4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LES 4 EPREUVES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171EB4-135F-47F4-BE21-2CE19F09CB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800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4AFA0A6-11B4-478C-AFAC-CB3C7ACA06C5}"/>
              </a:ext>
            </a:extLst>
          </p:cNvPr>
          <p:cNvGraphicFramePr>
            <a:graphicFrameLocks noGrp="1"/>
          </p:cNvGraphicFramePr>
          <p:nvPr/>
        </p:nvGraphicFramePr>
        <p:xfrm>
          <a:off x="251522" y="980728"/>
          <a:ext cx="8784975" cy="5819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827">
                  <a:extLst>
                    <a:ext uri="{9D8B030D-6E8A-4147-A177-3AD203B41FA5}">
                      <a16:colId xmlns:a16="http://schemas.microsoft.com/office/drawing/2014/main" val="2505818941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136987128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177377934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3022670000"/>
                    </a:ext>
                  </a:extLst>
                </a:gridCol>
                <a:gridCol w="1757667">
                  <a:extLst>
                    <a:ext uri="{9D8B030D-6E8A-4147-A177-3AD203B41FA5}">
                      <a16:colId xmlns:a16="http://schemas.microsoft.com/office/drawing/2014/main" val="632072406"/>
                    </a:ext>
                  </a:extLst>
                </a:gridCol>
              </a:tblGrid>
              <a:tr h="391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ESSEC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ESCP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ECRICOME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GEM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293246"/>
                  </a:ext>
                </a:extLst>
              </a:tr>
              <a:tr h="1174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Ecoles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err="1">
                          <a:effectLst/>
                        </a:rPr>
                        <a:t>Essec</a:t>
                      </a:r>
                      <a:r>
                        <a:rPr lang="fr-FR" sz="1600" dirty="0">
                          <a:effectLst/>
                        </a:rPr>
                        <a:t> et </a:t>
                      </a:r>
                      <a:r>
                        <a:rPr lang="fr-FR" sz="1600" dirty="0" err="1">
                          <a:effectLst/>
                        </a:rPr>
                        <a:t>Edhec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ESCP HEC Audiencia </a:t>
                      </a:r>
                      <a:r>
                        <a:rPr lang="fr-FR" sz="1600" dirty="0" err="1">
                          <a:effectLst/>
                        </a:rPr>
                        <a:t>EMLyon</a:t>
                      </a:r>
                      <a:r>
                        <a:rPr lang="fr-FR" sz="1600" dirty="0">
                          <a:effectLst/>
                        </a:rPr>
                        <a:t> Pau IMT ISC ISG Montpellier </a:t>
                      </a:r>
                      <a:r>
                        <a:rPr lang="fr-FR" sz="1600" dirty="0" err="1">
                          <a:effectLst/>
                        </a:rPr>
                        <a:t>Skema</a:t>
                      </a:r>
                      <a:r>
                        <a:rPr lang="fr-FR" sz="1600" dirty="0">
                          <a:effectLst/>
                        </a:rPr>
                        <a:t> Brest Burgundy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Neoma, Kedge, Strasbourg, Rennes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GEM, TBS, Normandie, Clermont, ICN, Inseec, La Rochelle, Troyes.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60526"/>
                  </a:ext>
                </a:extLst>
              </a:tr>
              <a:tr h="939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Durée de la dissertation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4h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3h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3h/4h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Deux sujets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4h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9673015"/>
                  </a:ext>
                </a:extLst>
              </a:tr>
              <a:tr h="178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Documents d’accompagnement : nombre, type et rôle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6 doc variés : cartes, stat et textes 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ROLE MINEUR car aucune obligation d’exploitation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6 doc : seulement cartes et statistiques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ROLE MINEUR car aucune obligation d’exploitation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Une chronologie de 15 à 20 dates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ROLE MINEUR car aucune obligation d’exploitation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8 doc variés 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 ROLE IMPORTANT (pas de note supérieure à 13 si non exploités)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45861"/>
                  </a:ext>
                </a:extLst>
              </a:tr>
              <a:tr h="1395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Epreuve mineure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non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Oui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CROQUIS sur 5 pts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Non/Oui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COMMENTAIRE DE CARTE sur 5 pts pour un sujet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Non (mais exploitation des doc intégrées à la dissertation)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5749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B2BB294-B93F-400D-9F24-68F3A759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1855" y="2076450"/>
            <a:ext cx="12098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11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12665-539F-4D3F-9EDD-778E882B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Voir manuel pages 594-619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895D25-A314-4C0A-9DA3-2A07A18189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4" y="1600200"/>
            <a:ext cx="3198891" cy="4525963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6B93440-373B-47EF-ACBE-AFADBD3FA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54" y="1600200"/>
            <a:ext cx="3198891" cy="4525963"/>
          </a:xfrm>
        </p:spPr>
      </p:pic>
    </p:spTree>
    <p:extLst>
      <p:ext uri="{BB962C8B-B14F-4D97-AF65-F5344CB8AC3E}">
        <p14:creationId xmlns:p14="http://schemas.microsoft.com/office/powerpoint/2010/main" val="2171471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EXEMPLES DE SUJETS session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ESCP : </a:t>
            </a:r>
            <a:r>
              <a:rPr lang="fr-FR" dirty="0"/>
              <a:t>Etats-Unis - Chine: rivalités de pouvoir et d'influence</a:t>
            </a:r>
          </a:p>
          <a:p>
            <a:pPr>
              <a:buNone/>
            </a:pPr>
            <a:endParaRPr lang="fr-FR" sz="1200" dirty="0"/>
          </a:p>
          <a:p>
            <a:r>
              <a:rPr lang="fr-FR" b="1" dirty="0"/>
              <a:t>ESSEC : </a:t>
            </a:r>
            <a:r>
              <a:rPr lang="fr-FR" dirty="0"/>
              <a:t>La construction européenne confrontée à la question de la nation (1951-2018) </a:t>
            </a:r>
          </a:p>
          <a:p>
            <a:endParaRPr lang="fr-FR" sz="1050" dirty="0"/>
          </a:p>
          <a:p>
            <a:endParaRPr lang="fr-FR" sz="1050" dirty="0"/>
          </a:p>
          <a:p>
            <a:r>
              <a:rPr lang="fr-FR" b="1" dirty="0"/>
              <a:t>ECRICOM </a:t>
            </a:r>
          </a:p>
          <a:p>
            <a:pPr>
              <a:buNone/>
            </a:pPr>
            <a:r>
              <a:rPr lang="fr-FR" dirty="0"/>
              <a:t>-sujet 1 :</a:t>
            </a:r>
            <a:r>
              <a:rPr lang="fr-FR" b="1" dirty="0"/>
              <a:t>Le dérèglement climatique : une nouvelle donne majeure pour l'économie mondiale et les relations internationales</a:t>
            </a:r>
            <a:endParaRPr lang="fr-FR" dirty="0"/>
          </a:p>
          <a:p>
            <a:pPr>
              <a:buNone/>
            </a:pPr>
            <a:r>
              <a:rPr lang="fr-FR" dirty="0"/>
              <a:t>-sujet 2 : </a:t>
            </a:r>
            <a:r>
              <a:rPr lang="fr-FR" b="1" dirty="0"/>
              <a:t>La Russie : partenaire ou menace pour l'Union européenne ?</a:t>
            </a:r>
            <a:endParaRPr lang="fr-FR" dirty="0"/>
          </a:p>
          <a:p>
            <a:pPr>
              <a:buNone/>
            </a:pPr>
            <a:r>
              <a:rPr lang="fr-FR" dirty="0"/>
              <a:t>Carte :  </a:t>
            </a:r>
            <a:r>
              <a:rPr lang="fr-FR" b="1" dirty="0"/>
              <a:t>le "hard-power" russe : un retour ?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793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DEAE7-F2D9-4708-A5AE-B0B15C43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Sujet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0C086-9C99-4EAD-8510-12F74243B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Voir annales blog 2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Ozennegeopolitique2. Blog voué aux étudiants de 2ème année de la prépa HEC du lycée Ozenne.: ANNALES HEC : BCE ESSEC ECRICOME GEM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613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Rapport du jury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 Ces sujets exigeaient un gros effort de réflexion sur des problématiques du monde actuel, ils requéraient la mobilisation de connaissances du programme des deux années. »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volume horaire d’environ </a:t>
            </a:r>
            <a:r>
              <a:rPr lang="fr-FR" dirty="0">
                <a:solidFill>
                  <a:srgbClr val="FF0000"/>
                </a:solidFill>
              </a:rPr>
              <a:t>400 heures de cours </a:t>
            </a:r>
            <a:r>
              <a:rPr lang="fr-FR" dirty="0"/>
              <a:t>d’histoire et géographie en 2 ans</a:t>
            </a:r>
          </a:p>
          <a:p>
            <a:r>
              <a:rPr lang="fr-FR" dirty="0">
                <a:solidFill>
                  <a:srgbClr val="FF0000"/>
                </a:solidFill>
              </a:rPr>
              <a:t>Des exercices méthodologiques en classe </a:t>
            </a:r>
            <a:r>
              <a:rPr lang="fr-FR" dirty="0"/>
              <a:t>: méthodologie et corrigés de devoirs…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Une colle tous les 15 jours, </a:t>
            </a:r>
            <a:r>
              <a:rPr lang="fr-FR" dirty="0"/>
              <a:t>soit environ 15 colles dans l’année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volume horaire d’environ </a:t>
            </a:r>
            <a:r>
              <a:rPr lang="fr-FR" dirty="0">
                <a:solidFill>
                  <a:srgbClr val="FF0000"/>
                </a:solidFill>
              </a:rPr>
              <a:t>350 heures de cours </a:t>
            </a:r>
            <a:r>
              <a:rPr lang="fr-FR" dirty="0"/>
              <a:t>d’histoire et géographie en 2 ans</a:t>
            </a:r>
          </a:p>
          <a:p>
            <a:r>
              <a:rPr lang="fr-FR" dirty="0">
                <a:solidFill>
                  <a:srgbClr val="FF0000"/>
                </a:solidFill>
              </a:rPr>
              <a:t>Des exercices méthodologiques en classe </a:t>
            </a:r>
            <a:r>
              <a:rPr lang="fr-FR" dirty="0"/>
              <a:t>: méthodologie et corrigés de devoirs…</a:t>
            </a:r>
          </a:p>
          <a:p>
            <a:r>
              <a:rPr lang="fr-FR" dirty="0">
                <a:solidFill>
                  <a:srgbClr val="FF0000"/>
                </a:solidFill>
              </a:rPr>
              <a:t>Une colle tous les 15 jours, </a:t>
            </a:r>
            <a:r>
              <a:rPr lang="fr-FR" dirty="0"/>
              <a:t>soit environ 15 colles dans l’année</a:t>
            </a: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volume horaire d’environ </a:t>
            </a:r>
            <a:r>
              <a:rPr lang="fr-FR" dirty="0">
                <a:solidFill>
                  <a:srgbClr val="FF0000"/>
                </a:solidFill>
              </a:rPr>
              <a:t>350 heures de cours </a:t>
            </a:r>
            <a:r>
              <a:rPr lang="fr-FR" dirty="0"/>
              <a:t>d’histoire et géographie en 2 ans</a:t>
            </a:r>
          </a:p>
          <a:p>
            <a:r>
              <a:rPr lang="fr-FR" dirty="0">
                <a:solidFill>
                  <a:srgbClr val="FF0000"/>
                </a:solidFill>
              </a:rPr>
              <a:t>Des exercices méthodologiques en classe </a:t>
            </a:r>
            <a:r>
              <a:rPr lang="fr-FR" dirty="0"/>
              <a:t>: méthodologie et corrigés de devoirs…</a:t>
            </a:r>
          </a:p>
          <a:p>
            <a:r>
              <a:rPr lang="fr-FR" dirty="0">
                <a:solidFill>
                  <a:srgbClr val="FF0000"/>
                </a:solidFill>
              </a:rPr>
              <a:t>Une colle tous les 15 jours, </a:t>
            </a:r>
            <a:r>
              <a:rPr lang="fr-FR" dirty="0"/>
              <a:t>soit environ 15 colles dans l’année</a:t>
            </a:r>
          </a:p>
          <a:p>
            <a:r>
              <a:rPr lang="fr-FR" dirty="0"/>
              <a:t>Le rôle clé du </a:t>
            </a:r>
            <a:r>
              <a:rPr lang="fr-FR" dirty="0">
                <a:solidFill>
                  <a:srgbClr val="FF0000"/>
                </a:solidFill>
              </a:rPr>
              <a:t>travail personnel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Fléau n°2 : le bavardage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révision</a:t>
            </a:r>
            <a:r>
              <a:rPr lang="fr-FR" dirty="0"/>
              <a:t> du cours régulière…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révision du cours régulière…</a:t>
            </a:r>
          </a:p>
          <a:p>
            <a:r>
              <a:rPr lang="fr-FR" dirty="0"/>
              <a:t>… complétée par des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lectures</a:t>
            </a:r>
            <a:r>
              <a:rPr lang="fr-FR" dirty="0"/>
              <a:t> et/l’écoute de médias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révision du cours régulière (planning)…</a:t>
            </a:r>
          </a:p>
          <a:p>
            <a:r>
              <a:rPr lang="fr-FR" dirty="0"/>
              <a:t>… complétée par des lectures et/l’écoute de médias</a:t>
            </a:r>
          </a:p>
          <a:p>
            <a:r>
              <a:rPr lang="fr-FR" dirty="0"/>
              <a:t>Se tenir informé de l’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actualit</a:t>
            </a:r>
            <a:r>
              <a:rPr lang="fr-FR" dirty="0"/>
              <a:t>é géopolitique, économique et politique.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révision du cours régulière…</a:t>
            </a:r>
          </a:p>
          <a:p>
            <a:r>
              <a:rPr lang="fr-FR" dirty="0"/>
              <a:t>… complétée par des lectures et/l’écoute de médias</a:t>
            </a:r>
          </a:p>
          <a:p>
            <a:r>
              <a:rPr lang="fr-FR" dirty="0"/>
              <a:t>Se tenir informé de l’actualité géopolitique, économique et politique</a:t>
            </a:r>
          </a:p>
          <a:p>
            <a:r>
              <a:rPr lang="fr-FR" dirty="0"/>
              <a:t>La mise au point de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fiches</a:t>
            </a:r>
            <a:r>
              <a:rPr lang="fr-FR" dirty="0"/>
              <a:t> de lecture (guidées comme les « textes et références » ou en autonomie)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Les lieux de travail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salle attitrée toute l’année </a:t>
            </a:r>
            <a:r>
              <a:rPr lang="fr-FR" sz="2800" dirty="0"/>
              <a:t>(avec une armoire accessible, </a:t>
            </a:r>
            <a:r>
              <a:rPr lang="fr-FR" sz="2800" dirty="0" err="1"/>
              <a:t>qques</a:t>
            </a:r>
            <a:r>
              <a:rPr lang="fr-FR" sz="2800" dirty="0"/>
              <a:t> ouvrages utiles comme des atlas ou la revue Courrier Internationale)</a:t>
            </a:r>
          </a:p>
          <a:p>
            <a:r>
              <a:rPr lang="fr-FR" dirty="0"/>
              <a:t>Le CDI : </a:t>
            </a:r>
            <a:r>
              <a:rPr lang="fr-FR" sz="2800" dirty="0"/>
              <a:t>3 documentalistes, deux salles réservées aux étudiants dont une silencieuse</a:t>
            </a:r>
          </a:p>
          <a:p>
            <a:r>
              <a:rPr lang="fr-FR" dirty="0"/>
              <a:t>D’autres lieux proches du lycée Ozenne : bibliothèque du Périgord ou fac de droit (Arsenal, ouverture jusqu’à 10h)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rgbClr val="00B050"/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096344" cy="4525963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</a:rPr>
              <a:t>Ouvrages demandés à avoir (obligatoire) </a:t>
            </a:r>
            <a:r>
              <a:rPr lang="fr-FR" dirty="0"/>
              <a:t>:</a:t>
            </a:r>
          </a:p>
          <a:p>
            <a:r>
              <a:rPr lang="fr-FR" dirty="0"/>
              <a:t>Manuel « tout-en-un » </a:t>
            </a:r>
            <a:r>
              <a:rPr lang="fr-FR" dirty="0" err="1"/>
              <a:t>Stydyrama</a:t>
            </a:r>
            <a:r>
              <a:rPr lang="fr-FR" dirty="0"/>
              <a:t> géopolitique ECS1 et dictionnaire</a:t>
            </a: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05A1EBA-C1B7-4096-AFFF-ACC23B11CA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94" y="116632"/>
            <a:ext cx="3198891" cy="4525963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F957AE-FC36-4336-92E5-E730E369B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14" y="2961789"/>
            <a:ext cx="2559680" cy="362157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Le travail personnel : autres ouvrages demandés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3AD48C5-BAD0-4678-8BA7-7B14D8C86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23" y="1600200"/>
            <a:ext cx="3121353" cy="4525963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AE8D1A-C6B7-42F6-88C9-EEB7250CC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3588"/>
            <a:ext cx="3145536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4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</a:rPr>
              <a:t>Quelques revues incontournables présentes au CDI </a:t>
            </a:r>
            <a:r>
              <a:rPr lang="fr-FR" dirty="0"/>
              <a:t>: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QUESTIONS INTERNATIONALES</a:t>
            </a:r>
            <a:endParaRPr lang="fr-FR" dirty="0"/>
          </a:p>
          <a:p>
            <a:pPr>
              <a:buNone/>
            </a:pP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LE MONDE DIPLOMATIQUE</a:t>
            </a:r>
            <a:endParaRPr lang="fr-FR" dirty="0"/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LA DOCUMENTATION PHOTOGRAPHIQUE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L’HISTOIRE, HERODOTE…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A145AF5-C345-446C-8441-295AEBACA7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9" y="1600200"/>
            <a:ext cx="3199921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</a:rPr>
              <a:t>Deux émissions  fondamentales </a:t>
            </a:r>
            <a:r>
              <a:rPr lang="fr-FR" dirty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</a:rPr>
              <a:t>TV :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LE DESSOUS DES CARTES</a:t>
            </a:r>
            <a:r>
              <a:rPr lang="fr-FR" dirty="0"/>
              <a:t>, Arte, le samedi soir vers 19H</a:t>
            </a:r>
          </a:p>
          <a:p>
            <a:pPr>
              <a:buFont typeface="Wingdings" pitchFamily="2" charset="2"/>
              <a:buChar char="q"/>
            </a:pPr>
            <a:r>
              <a:rPr lang="fr-FR" b="1" dirty="0">
                <a:solidFill>
                  <a:srgbClr val="FF0000"/>
                </a:solidFill>
              </a:rPr>
              <a:t>Radio :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LES ENJEUX INTERNATIONAUX</a:t>
            </a:r>
            <a:r>
              <a:rPr lang="fr-FR" dirty="0"/>
              <a:t>, France culture tous les matins de 6H50 à 7H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njeux 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4455" y="1600200"/>
            <a:ext cx="343509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Fléau n°3 : les déficiences de l’écrit = 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3 pts différents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Soin : </a:t>
            </a:r>
            <a:r>
              <a:rPr lang="fr-FR" dirty="0"/>
              <a:t>écriture, ratures interdites (0,5 point en moins/rature)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Géopolitique le débat</a:t>
            </a:r>
          </a:p>
        </p:txBody>
      </p:sp>
      <p:pic>
        <p:nvPicPr>
          <p:cNvPr id="4" name="Espace réservé du contenu 3" descr="rfi geop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392" y="2034381"/>
            <a:ext cx="5157216" cy="36576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Le travail personnel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>
                <a:solidFill>
                  <a:schemeClr val="accent3">
                    <a:lumMod val="50000"/>
                  </a:schemeClr>
                </a:solidFill>
              </a:rPr>
              <a:t>Quelques sites internet  intéressants </a:t>
            </a:r>
            <a:r>
              <a:rPr lang="fr-FR" dirty="0"/>
              <a:t>:</a:t>
            </a:r>
          </a:p>
          <a:p>
            <a:pPr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GEOCONFLUENCES  1000 mots définis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SCIENCES PO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ATLASHISTORIQUE.NET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DIPLOWEB.COM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Voir liens sur le blog de 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>
                <a:solidFill>
                  <a:srgbClr val="FF0000"/>
                </a:solidFill>
              </a:rPr>
              <a:t> année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Plusieurs outils pour se préparer aux concours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volume horaire d’environ </a:t>
            </a:r>
            <a:r>
              <a:rPr lang="fr-FR" dirty="0">
                <a:solidFill>
                  <a:srgbClr val="FF0000"/>
                </a:solidFill>
              </a:rPr>
              <a:t>400 heures de cours </a:t>
            </a:r>
            <a:r>
              <a:rPr lang="fr-FR" dirty="0"/>
              <a:t>d’histoire et géographie</a:t>
            </a:r>
          </a:p>
          <a:p>
            <a:r>
              <a:rPr lang="fr-FR" dirty="0">
                <a:solidFill>
                  <a:srgbClr val="FF0000"/>
                </a:solidFill>
              </a:rPr>
              <a:t>Des exercices méthodologiques en classe </a:t>
            </a:r>
            <a:r>
              <a:rPr lang="fr-FR" dirty="0"/>
              <a:t>: méthodologie et corrigés de devoirs…</a:t>
            </a:r>
          </a:p>
          <a:p>
            <a:r>
              <a:rPr lang="fr-FR" dirty="0">
                <a:solidFill>
                  <a:srgbClr val="FF0000"/>
                </a:solidFill>
              </a:rPr>
              <a:t>Une colle tous les 15 jours, </a:t>
            </a:r>
            <a:r>
              <a:rPr lang="fr-FR" dirty="0"/>
              <a:t>soit environ 15 colles dans l’année</a:t>
            </a:r>
          </a:p>
          <a:p>
            <a:r>
              <a:rPr lang="fr-FR" dirty="0"/>
              <a:t>L’importance du </a:t>
            </a:r>
            <a:r>
              <a:rPr lang="fr-FR" dirty="0">
                <a:solidFill>
                  <a:srgbClr val="FF0000"/>
                </a:solidFill>
              </a:rPr>
              <a:t>travail personnel (avec T.R.)</a:t>
            </a:r>
          </a:p>
          <a:p>
            <a:r>
              <a:rPr lang="fr-FR" dirty="0">
                <a:solidFill>
                  <a:srgbClr val="00B050"/>
                </a:solidFill>
              </a:rPr>
              <a:t>Les outils professeur-élève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photocopies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-repères : plans de cours au début de chaque chapitre</a:t>
            </a:r>
          </a:p>
          <a:p>
            <a:r>
              <a:rPr lang="fr-FR" dirty="0"/>
              <a:t>-illustration du cours = + 60 DD l’année dernière</a:t>
            </a:r>
          </a:p>
          <a:p>
            <a:r>
              <a:rPr lang="fr-FR" dirty="0"/>
              <a:t>-complément de réflexion = +80 TR (A3)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T.R.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Textes et Références :</a:t>
            </a:r>
          </a:p>
          <a:p>
            <a:pPr>
              <a:buNone/>
            </a:pPr>
            <a:r>
              <a:rPr lang="fr-FR" dirty="0"/>
              <a:t>	- connaître les auteurs par une synthèse ou un extrait</a:t>
            </a:r>
          </a:p>
          <a:p>
            <a:pPr>
              <a:buNone/>
            </a:pPr>
            <a:r>
              <a:rPr lang="fr-FR" dirty="0"/>
              <a:t>	- minimum de 1 T.R./chapitre </a:t>
            </a:r>
          </a:p>
          <a:p>
            <a:pPr>
              <a:buNone/>
            </a:pPr>
            <a:r>
              <a:rPr lang="fr-FR" dirty="0"/>
              <a:t>	- certains plus longs sur le blog</a:t>
            </a:r>
          </a:p>
          <a:p>
            <a:pPr>
              <a:buNone/>
            </a:pPr>
            <a:r>
              <a:rPr lang="fr-FR" dirty="0"/>
              <a:t>	- intégrés à la révisions des colles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218F2C4-D105-4E50-8505-4260B11B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TR N°1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15DFC7-51C7-4235-85EC-0E172C00C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829"/>
            <a:ext cx="2712284" cy="4525963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2CE43F6-E8E2-46C0-9D6D-DDF2344413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81" y="274638"/>
            <a:ext cx="2314238" cy="4525963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957353-A452-413E-A060-93982B8AB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49" y="2754466"/>
            <a:ext cx="3224266" cy="41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468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PROFESSEUR-ELEVE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Un chapitre structuré en 2/3 sous-parties et paragraphes (voire sous-paragraphes) </a:t>
            </a:r>
            <a:endParaRPr lang="fr-FR" dirty="0"/>
          </a:p>
          <a:p>
            <a:r>
              <a:rPr lang="fr-FR" dirty="0">
                <a:solidFill>
                  <a:srgbClr val="00B050"/>
                </a:solidFill>
              </a:rPr>
              <a:t>Les devoirs (total de 6) + des devoirs-maison (à faire à plusieurs)</a:t>
            </a:r>
          </a:p>
          <a:p>
            <a:r>
              <a:rPr lang="fr-FR" dirty="0">
                <a:solidFill>
                  <a:srgbClr val="FFC000"/>
                </a:solidFill>
              </a:rPr>
              <a:t>Un blog, outil fondamental : </a:t>
            </a:r>
          </a:p>
          <a:p>
            <a:pPr algn="r">
              <a:buNone/>
            </a:pPr>
            <a:r>
              <a:rPr lang="fr-FR" b="1" dirty="0">
                <a:solidFill>
                  <a:srgbClr val="FF0000"/>
                </a:solidFill>
              </a:rPr>
              <a:t>Eozennegeopolitique1.blogspot.com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>
                <a:solidFill>
                  <a:schemeClr val="accent3">
                    <a:lumMod val="75000"/>
                  </a:schemeClr>
                </a:solidFill>
              </a:rPr>
              <a:t>ozennegeopolitique.fr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fr-FR" dirty="0"/>
          </a:p>
          <a:p>
            <a:r>
              <a:rPr lang="fr-FR" dirty="0"/>
              <a:t>Blog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indispensable</a:t>
            </a:r>
            <a:r>
              <a:rPr lang="fr-FR" dirty="0"/>
              <a:t> pour le travail</a:t>
            </a:r>
          </a:p>
          <a:p>
            <a:r>
              <a:rPr lang="fr-FR" dirty="0"/>
              <a:t>Des </a:t>
            </a:r>
            <a:r>
              <a:rPr lang="fr-FR" dirty="0">
                <a:highlight>
                  <a:srgbClr val="FFFF00"/>
                </a:highlight>
              </a:rPr>
              <a:t>consignes pour le début d’année</a:t>
            </a:r>
          </a:p>
          <a:p>
            <a:r>
              <a:rPr lang="fr-FR" dirty="0"/>
              <a:t>Lien avec un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second blog </a:t>
            </a:r>
            <a:r>
              <a:rPr lang="fr-FR" dirty="0"/>
              <a:t>consacré à des émissions de radio (France culture, BFM business) et au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blog de 2</a:t>
            </a:r>
            <a:r>
              <a:rPr lang="fr-FR" baseline="30000" dirty="0">
                <a:solidFill>
                  <a:schemeClr val="accent3">
                    <a:lumMod val="75000"/>
                  </a:schemeClr>
                </a:solidFill>
              </a:rPr>
              <a:t>ème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année </a:t>
            </a:r>
            <a:r>
              <a:rPr lang="fr-FR" dirty="0"/>
              <a:t>(annales)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CD2563-3416-749A-D86C-B4B5392122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83071"/>
            <a:ext cx="4038600" cy="236022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Planning des devoirs d’HG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fr-FR" sz="5400" dirty="0"/>
              <a:t>10 sept : méthodologie de la dissertation</a:t>
            </a:r>
          </a:p>
          <a:p>
            <a:pPr algn="ctr"/>
            <a:r>
              <a:rPr lang="fr-FR" sz="5400" dirty="0">
                <a:highlight>
                  <a:srgbClr val="FFFF00"/>
                </a:highlight>
              </a:rPr>
              <a:t>DS1</a:t>
            </a:r>
            <a:r>
              <a:rPr lang="fr-FR" sz="5400" dirty="0"/>
              <a:t> 15  octobre </a:t>
            </a:r>
          </a:p>
          <a:p>
            <a:pPr algn="ctr"/>
            <a:r>
              <a:rPr lang="fr-FR" sz="5400" dirty="0">
                <a:highlight>
                  <a:srgbClr val="FFFF00"/>
                </a:highlight>
              </a:rPr>
              <a:t>DS2</a:t>
            </a:r>
            <a:r>
              <a:rPr lang="fr-FR" sz="5400" dirty="0"/>
              <a:t> 3 décembre</a:t>
            </a:r>
          </a:p>
          <a:p>
            <a:pPr algn="ctr"/>
            <a:r>
              <a:rPr lang="fr-FR" sz="5400" dirty="0">
                <a:highlight>
                  <a:srgbClr val="FFFF00"/>
                </a:highlight>
              </a:rPr>
              <a:t>DS3</a:t>
            </a:r>
            <a:r>
              <a:rPr lang="fr-FR" sz="5400" dirty="0"/>
              <a:t> 28 janvier </a:t>
            </a:r>
            <a:endParaRPr lang="fr-FR" sz="4600" dirty="0">
              <a:solidFill>
                <a:srgbClr val="00B050"/>
              </a:solidFill>
            </a:endParaRPr>
          </a:p>
          <a:p>
            <a:pPr algn="ctr"/>
            <a:r>
              <a:rPr lang="fr-FR" sz="5400" dirty="0">
                <a:highlight>
                  <a:srgbClr val="FFFF00"/>
                </a:highlight>
              </a:rPr>
              <a:t>DS4</a:t>
            </a:r>
            <a:r>
              <a:rPr lang="fr-FR" sz="5400" dirty="0"/>
              <a:t> 1 avril</a:t>
            </a:r>
          </a:p>
          <a:p>
            <a:pPr algn="ctr"/>
            <a:r>
              <a:rPr lang="fr-FR" sz="5400" dirty="0">
                <a:highlight>
                  <a:srgbClr val="FFFF00"/>
                </a:highlight>
              </a:rPr>
              <a:t>DS5</a:t>
            </a:r>
            <a:r>
              <a:rPr lang="fr-FR" sz="5400" dirty="0"/>
              <a:t> 27  mai </a:t>
            </a:r>
          </a:p>
          <a:p>
            <a:pPr algn="ctr"/>
            <a:r>
              <a:rPr lang="fr-FR" sz="5400" dirty="0"/>
              <a:t>À partir </a:t>
            </a:r>
            <a:r>
              <a:rPr lang="fr-FR" sz="5400"/>
              <a:t>du mardi 6 </a:t>
            </a:r>
            <a:r>
              <a:rPr lang="fr-FR" sz="5400" dirty="0"/>
              <a:t>juin </a:t>
            </a:r>
            <a:r>
              <a:rPr lang="fr-FR" sz="5400" dirty="0">
                <a:highlight>
                  <a:srgbClr val="FFFF00"/>
                </a:highlight>
              </a:rPr>
              <a:t>DS6</a:t>
            </a:r>
            <a:r>
              <a:rPr lang="fr-FR" sz="5400" dirty="0"/>
              <a:t> Concours blanc</a:t>
            </a:r>
          </a:p>
          <a:p>
            <a:pPr algn="ctr">
              <a:buNone/>
            </a:pPr>
            <a:endParaRPr lang="fr-FR" sz="51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En cas d’absence à un 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7200" dirty="0"/>
              <a:t>Rattrapage obligatoire</a:t>
            </a:r>
            <a:r>
              <a:rPr lang="fr-FR" dirty="0"/>
              <a:t>…</a:t>
            </a:r>
            <a:r>
              <a:rPr lang="fr-FR" sz="5400" dirty="0">
                <a:highlight>
                  <a:srgbClr val="FFFF00"/>
                </a:highlight>
              </a:rPr>
              <a:t>à demander par l’étudiant lui-même.</a:t>
            </a:r>
          </a:p>
          <a:p>
            <a:r>
              <a:rPr lang="fr-FR" dirty="0">
                <a:solidFill>
                  <a:srgbClr val="00B050"/>
                </a:solidFill>
              </a:rPr>
              <a:t>Si non fait : 0/20 </a:t>
            </a:r>
            <a:r>
              <a:rPr lang="fr-FR" dirty="0" err="1"/>
              <a:t>coef</a:t>
            </a:r>
            <a:r>
              <a:rPr lang="fr-FR" dirty="0"/>
              <a:t> 5.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Ex de page</a:t>
            </a:r>
            <a:br>
              <a:rPr lang="fr-FR" dirty="0"/>
            </a:br>
            <a:r>
              <a:rPr lang="fr-FR" dirty="0"/>
              <a:t>de garde</a:t>
            </a:r>
          </a:p>
        </p:txBody>
      </p:sp>
      <p:pic>
        <p:nvPicPr>
          <p:cNvPr id="1026" name="Picture 2" descr="D:\aTRAVAIL\HEC\Methode\modèle co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546" y="0"/>
            <a:ext cx="55338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BB4E3-2AE4-4C02-8820-5DA858AF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bon outil pour les DS et les colles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8BE66A-B687-470A-A34C-1DE957B7A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917099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EXERCICES-MAISON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Des exercices méthodologiques (évalués par une lettre)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1. Introduction de dissertation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2.  Croquis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-  3. Analyse de carte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umériser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19472"/>
            <a:ext cx="9171432" cy="12613416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dirty="0">
                <a:solidFill>
                  <a:srgbClr val="00B050"/>
                </a:solidFill>
                <a:highlight>
                  <a:srgbClr val="FFFF00"/>
                </a:highlight>
              </a:rPr>
              <a:t>Les enjeux de la première année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Remise à niveau cognitive </a:t>
            </a:r>
          </a:p>
          <a:p>
            <a:r>
              <a:rPr lang="fr-FR" dirty="0"/>
              <a:t>2 Hausse du niveau des concours pour la dissertation (toutes les épreuves faites)</a:t>
            </a:r>
          </a:p>
          <a:p>
            <a:r>
              <a:rPr lang="fr-FR" dirty="0"/>
              <a:t>3 Le passage en 2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A659A-D872-B5BA-67DA-C25E9DA2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GESTION DU STRESS</a:t>
            </a:r>
          </a:p>
        </p:txBody>
      </p:sp>
      <p:pic>
        <p:nvPicPr>
          <p:cNvPr id="7" name="Espace réservé du contenu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584327E7-F6FB-98A7-1543-65BEFB337BB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10" y="1447800"/>
            <a:ext cx="3402054" cy="4572000"/>
          </a:xfrm>
        </p:spPr>
      </p:pic>
      <p:pic>
        <p:nvPicPr>
          <p:cNvPr id="9" name="Espace réservé du contenu 8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1ED61B5A-B82B-373A-DD26-2DF2464BAF7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65" y="1447800"/>
            <a:ext cx="3447645" cy="4572000"/>
          </a:xfrm>
        </p:spPr>
      </p:pic>
    </p:spTree>
    <p:extLst>
      <p:ext uri="{BB962C8B-B14F-4D97-AF65-F5344CB8AC3E}">
        <p14:creationId xmlns:p14="http://schemas.microsoft.com/office/powerpoint/2010/main" val="5244504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Quels critères pour le passage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u="sng" dirty="0">
                <a:solidFill>
                  <a:srgbClr val="C00000"/>
                </a:solidFill>
              </a:rPr>
              <a:t>Résultats  écrits et oraux: </a:t>
            </a:r>
            <a:r>
              <a:rPr lang="fr-FR" dirty="0"/>
              <a:t>niveau final, évolution et votre cas personnel (chance de réussite)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C00000"/>
                </a:solidFill>
              </a:rPr>
              <a:t>Capacités : </a:t>
            </a:r>
            <a:r>
              <a:rPr lang="fr-FR" dirty="0"/>
              <a:t>de travail, adaptation à la prépa, sérieux, qualités orales (colles)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C00000"/>
                </a:solidFill>
              </a:rPr>
              <a:t>Concours blanc : </a:t>
            </a:r>
            <a:r>
              <a:rPr lang="fr-FR" dirty="0"/>
              <a:t>capacité à répondre aux épreuves des concours (élément de bonification = capacité à enchaîner les épreuves)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solidFill>
                  <a:srgbClr val="C00000"/>
                </a:solidFill>
              </a:rPr>
              <a:t>BILAN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1 </a:t>
            </a:r>
            <a:r>
              <a:rPr lang="fr-FR" b="1" dirty="0">
                <a:solidFill>
                  <a:srgbClr val="00B050"/>
                </a:solidFill>
                <a:highlight>
                  <a:srgbClr val="C0C0C0"/>
                </a:highlight>
              </a:rPr>
              <a:t>DEUX CLES POUR VOTRE REUSSITE</a:t>
            </a:r>
          </a:p>
          <a:p>
            <a:r>
              <a:rPr lang="fr-FR" dirty="0">
                <a:solidFill>
                  <a:srgbClr val="C00000"/>
                </a:solidFill>
              </a:rPr>
              <a:t>Au niveau travail et méthode :</a:t>
            </a:r>
          </a:p>
          <a:p>
            <a:pPr>
              <a:buNone/>
            </a:pPr>
            <a:r>
              <a:rPr lang="fr-FR" dirty="0"/>
              <a:t>ETRE ORGANISE:</a:t>
            </a:r>
          </a:p>
          <a:p>
            <a:r>
              <a:rPr lang="fr-FR" dirty="0">
                <a:solidFill>
                  <a:srgbClr val="C00000"/>
                </a:solidFill>
              </a:rPr>
              <a:t>Relier connaissances et disciplines :</a:t>
            </a:r>
          </a:p>
          <a:p>
            <a:pPr>
              <a:buNone/>
            </a:pPr>
            <a:r>
              <a:rPr lang="fr-FR" dirty="0"/>
              <a:t>DEVELOPPER SA REFLEXION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2 </a:t>
            </a:r>
            <a:r>
              <a:rPr lang="fr-FR" dirty="0">
                <a:highlight>
                  <a:srgbClr val="C0C0C0"/>
                </a:highlight>
              </a:rPr>
              <a:t>Le rôle du professeur est triple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</a:t>
            </a:r>
            <a:r>
              <a:rPr lang="fr-FR" sz="4000" dirty="0">
                <a:solidFill>
                  <a:srgbClr val="FF0000"/>
                </a:solidFill>
              </a:rPr>
              <a:t>traiter </a:t>
            </a:r>
            <a:r>
              <a:rPr lang="fr-FR" sz="4400" dirty="0">
                <a:solidFill>
                  <a:srgbClr val="FF0000"/>
                </a:solidFill>
              </a:rPr>
              <a:t>le</a:t>
            </a:r>
            <a:r>
              <a:rPr lang="fr-FR" sz="4000" dirty="0">
                <a:solidFill>
                  <a:srgbClr val="FF0000"/>
                </a:solidFill>
              </a:rPr>
              <a:t> programme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cours avec une écoute de qualité et une curiosité maximale</a:t>
            </a:r>
          </a:p>
          <a:p>
            <a:r>
              <a:rPr lang="fr-FR" dirty="0"/>
              <a:t>-</a:t>
            </a:r>
            <a:r>
              <a:rPr lang="fr-FR" sz="4400" dirty="0">
                <a:solidFill>
                  <a:srgbClr val="FF0000"/>
                </a:solidFill>
              </a:rPr>
              <a:t>conseiller</a:t>
            </a:r>
            <a:r>
              <a:rPr lang="fr-FR" sz="4000" dirty="0">
                <a:solidFill>
                  <a:srgbClr val="FF0000"/>
                </a:solidFill>
              </a:rPr>
              <a:t>, guider : </a:t>
            </a:r>
            <a:r>
              <a:rPr lang="fr-FR" dirty="0"/>
              <a:t>aide personnalisée (questions, mail, propositions de lecture sur le blog…)</a:t>
            </a:r>
          </a:p>
          <a:p>
            <a:r>
              <a:rPr lang="fr-FR" dirty="0"/>
              <a:t>-</a:t>
            </a:r>
            <a:r>
              <a:rPr lang="fr-FR" sz="4400" dirty="0">
                <a:solidFill>
                  <a:srgbClr val="FF0000"/>
                </a:solidFill>
              </a:rPr>
              <a:t>entraîner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à l’écrit comme à l’oral avec les colles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3</a:t>
            </a:r>
            <a:r>
              <a:rPr lang="fr-FR" dirty="0">
                <a:solidFill>
                  <a:srgbClr val="00B050"/>
                </a:solidFill>
                <a:highlight>
                  <a:srgbClr val="C0C0C0"/>
                </a:highlight>
              </a:rPr>
              <a:t> des outils incontournables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Blog d’histoire, géographie et géopolitique voué à la prépa HEC de 1</a:t>
            </a:r>
            <a:r>
              <a:rPr lang="fr-FR" baseline="30000" dirty="0"/>
              <a:t>ère</a:t>
            </a:r>
            <a:r>
              <a:rPr lang="fr-FR" dirty="0"/>
              <a:t> année du lycée Ozenne</a:t>
            </a:r>
          </a:p>
          <a:p>
            <a:r>
              <a:rPr lang="fr-FR" b="1" dirty="0">
                <a:solidFill>
                  <a:srgbClr val="FF0000"/>
                </a:solidFill>
              </a:rPr>
              <a:t>http://ozennegeopolitique1.blogspot.com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DD8235E-DC48-469C-90EB-012A8E7F9B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54" y="1600200"/>
            <a:ext cx="3198891" cy="4525963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  <a:highlight>
                  <a:srgbClr val="FFFF00"/>
                </a:highlight>
              </a:rPr>
              <a:t>4 Quel profil pour réussir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 connaître pour s’adapter à la prépa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du matériel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920206"/>
            <a:ext cx="3676650" cy="1885950"/>
          </a:xfrm>
        </p:spPr>
      </p:pic>
    </p:spTree>
    <p:extLst>
      <p:ext uri="{BB962C8B-B14F-4D97-AF65-F5344CB8AC3E}">
        <p14:creationId xmlns:p14="http://schemas.microsoft.com/office/powerpoint/2010/main" val="12486000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Quel profil pour réussir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Profil 1 </a:t>
            </a:r>
            <a:r>
              <a:rPr lang="fr-FR" b="1" dirty="0"/>
              <a:t>: </a:t>
            </a:r>
            <a:r>
              <a:rPr lang="fr-FR" b="1" dirty="0">
                <a:solidFill>
                  <a:srgbClr val="FF0000"/>
                </a:solidFill>
              </a:rPr>
              <a:t>je suis arrivé jusqu’au bac sans trop forcer.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Quel profil pour réussir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Profil 2 :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je suis sérieux et travailleur, mais cela n’a pas été facile.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Quel profil pour réussir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Profil 3 : </a:t>
            </a:r>
            <a:r>
              <a:rPr lang="fr-FR" b="1" dirty="0">
                <a:solidFill>
                  <a:srgbClr val="C00000"/>
                </a:solidFill>
              </a:rPr>
              <a:t>je suis arrivé sans trop de </a:t>
            </a:r>
            <a:r>
              <a:rPr lang="fr-FR" b="1" dirty="0" err="1">
                <a:solidFill>
                  <a:srgbClr val="C00000"/>
                </a:solidFill>
              </a:rPr>
              <a:t>pbs</a:t>
            </a:r>
            <a:r>
              <a:rPr lang="fr-FR" b="1" dirty="0">
                <a:solidFill>
                  <a:srgbClr val="C00000"/>
                </a:solidFill>
              </a:rPr>
              <a:t> jusqu’au bac, mais j’ai souvent un manque de confiance en moi.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>
                <a:solidFill>
                  <a:srgbClr val="FF0000"/>
                </a:solidFill>
              </a:rPr>
              <a:t>Association OZ’AIDE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  <a:p>
            <a:r>
              <a:rPr lang="fr-FR" dirty="0"/>
              <a:t>OBJECTIF individuel/collectif</a:t>
            </a:r>
          </a:p>
          <a:p>
            <a:r>
              <a:rPr lang="fr-FR" dirty="0"/>
              <a:t>ACTIONS MENEES</a:t>
            </a:r>
          </a:p>
          <a:p>
            <a:r>
              <a:rPr lang="fr-FR" dirty="0"/>
              <a:t>REUNION LUNDI 13 sept 18h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96AD9-4982-41A3-A8D3-828B1EFA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r>
              <a:rPr lang="fr-FR" sz="8000" dirty="0"/>
              <a:t>BONNE PREPA A TOUS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D0A25-A8EF-4C17-96C7-93A0FEC1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Soin : </a:t>
            </a:r>
            <a:r>
              <a:rPr lang="fr-FR" dirty="0"/>
              <a:t>écriture, ratures interdites (un point en moins/rature)</a:t>
            </a:r>
          </a:p>
          <a:p>
            <a:r>
              <a:rPr lang="fr-FR" dirty="0">
                <a:solidFill>
                  <a:srgbClr val="FF0000"/>
                </a:solidFill>
              </a:rPr>
              <a:t>Organisation de la copie : </a:t>
            </a:r>
            <a:r>
              <a:rPr lang="fr-FR" dirty="0"/>
              <a:t>page de garde complète, sauts de lignes entre la fin de l’introduction et le développement, entre les parties du développement…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2486</Words>
  <Application>Microsoft Office PowerPoint</Application>
  <PresentationFormat>Affichage à l'écran (4:3)</PresentationFormat>
  <Paragraphs>383</Paragraphs>
  <Slides>84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8" baseType="lpstr">
      <vt:lpstr>Arial</vt:lpstr>
      <vt:lpstr>Calibri</vt:lpstr>
      <vt:lpstr>Wingdings</vt:lpstr>
      <vt:lpstr>Thème Office</vt:lpstr>
      <vt:lpstr>FAIRE UNE PREPA ECG option géopolitique </vt:lpstr>
      <vt:lpstr>FAIRE UNE PREPA ECG option géopolitique </vt:lpstr>
      <vt:lpstr>1. Du lycéen à l’étudiant</vt:lpstr>
      <vt:lpstr>Fléau n° 1 : l’attentisme</vt:lpstr>
      <vt:lpstr>Fléau n°2 : le bavardage</vt:lpstr>
      <vt:lpstr>Fléau n°3 : les déficiences de l’écrit =  3 pts différents</vt:lpstr>
      <vt:lpstr>Ex de page de garde</vt:lpstr>
      <vt:lpstr>Choix du matériel</vt:lpstr>
      <vt:lpstr>Présentation PowerPoint</vt:lpstr>
      <vt:lpstr>Présentation PowerPoint</vt:lpstr>
      <vt:lpstr>Pour le croquis : un travail aussi régulier (achat recommandé certains…)</vt:lpstr>
      <vt:lpstr>BAREME ORTHOGRAPHE</vt:lpstr>
      <vt:lpstr>Qu’est-ce qu’une faute ?</vt:lpstr>
      <vt:lpstr>CONSIGNES POUR TOUT DEVOIR</vt:lpstr>
      <vt:lpstr>DEVOIR-MAISON</vt:lpstr>
      <vt:lpstr>Fléau n°4 : le smartphone</vt:lpstr>
      <vt:lpstr>Quelles solutions ?</vt:lpstr>
      <vt:lpstr>Quelles solutions ?</vt:lpstr>
      <vt:lpstr>Quelles solutions ?</vt:lpstr>
      <vt:lpstr>Quelles solutions ?</vt:lpstr>
      <vt:lpstr>2. Approfondir ses connaissances</vt:lpstr>
      <vt:lpstr>Le programme de 1ère année est structuré par deux modules</vt:lpstr>
      <vt:lpstr>Module I : Les grandes mutations du monde au XXe siècle   </vt:lpstr>
      <vt:lpstr>Module II : : La mondialisation contemporaine : rapports de force et  enjeux.  </vt:lpstr>
      <vt:lpstr>Le programme de 2ème année est structuré par deux modules</vt:lpstr>
      <vt:lpstr>Bilan de ce programme</vt:lpstr>
      <vt:lpstr>3. Développer sa réflexion</vt:lpstr>
      <vt:lpstr>Un préalable :  pas de réflexion sans un apprentissage régulier des connaissances </vt:lpstr>
      <vt:lpstr>À éviter :  sédimenter les connaissances = apprendre sans comprendre, sans relier les informations </vt:lpstr>
      <vt:lpstr>Une nécessité :  être bien organisé, savoir gérer son travail</vt:lpstr>
      <vt:lpstr>Solutions</vt:lpstr>
      <vt:lpstr>Extrait de la progression annuelle</vt:lpstr>
      <vt:lpstr>Une autre nécessité :  se forger une culture générale solide et variée</vt:lpstr>
      <vt:lpstr>Solutions</vt:lpstr>
      <vt:lpstr>Des outils :   les colles, les travaux écrits à rendre, les devoirs   </vt:lpstr>
      <vt:lpstr>4. Préparer les concours des écoles de commerce/management</vt:lpstr>
      <vt:lpstr>Plusieurs outils pour se préparer aux concours</vt:lpstr>
      <vt:lpstr>Plusieurs outils pour se préparer aux concours</vt:lpstr>
      <vt:lpstr>Plusieurs outils pour se préparer aux concours</vt:lpstr>
      <vt:lpstr>EPREUVES ?</vt:lpstr>
      <vt:lpstr>Quatre types de dissertations :</vt:lpstr>
      <vt:lpstr>LES 4 EPREUVES</vt:lpstr>
      <vt:lpstr>Voir manuel pages 594-619</vt:lpstr>
      <vt:lpstr>EXEMPLES DE SUJETS session 2018</vt:lpstr>
      <vt:lpstr>Sujet 2021</vt:lpstr>
      <vt:lpstr>Rapport du jury</vt:lpstr>
      <vt:lpstr>Plusieurs outils pour se préparer aux concours</vt:lpstr>
      <vt:lpstr>Plusieurs outils pour se préparer aux concours</vt:lpstr>
      <vt:lpstr>Plusieurs outils pour se préparer aux concours</vt:lpstr>
      <vt:lpstr>Le travail personnel </vt:lpstr>
      <vt:lpstr>Le travail personnel </vt:lpstr>
      <vt:lpstr>Le travail personnel </vt:lpstr>
      <vt:lpstr>Le travail personnel </vt:lpstr>
      <vt:lpstr>Les lieux de travail </vt:lpstr>
      <vt:lpstr>Le travail personnel </vt:lpstr>
      <vt:lpstr>Le travail personnel : autres ouvrages demandés</vt:lpstr>
      <vt:lpstr>Le travail personnel </vt:lpstr>
      <vt:lpstr>Le travail personnel </vt:lpstr>
      <vt:lpstr>Présentation PowerPoint</vt:lpstr>
      <vt:lpstr>Géopolitique le débat</vt:lpstr>
      <vt:lpstr>Le travail personnel </vt:lpstr>
      <vt:lpstr>Plusieurs outils pour se préparer aux concours</vt:lpstr>
      <vt:lpstr>photocopies</vt:lpstr>
      <vt:lpstr>T.R. ?</vt:lpstr>
      <vt:lpstr>TR N°1</vt:lpstr>
      <vt:lpstr>LES OUTILS PROFESSEUR-ELEVE</vt:lpstr>
      <vt:lpstr>ozennegeopolitique.fr</vt:lpstr>
      <vt:lpstr>Planning des devoirs d’HG</vt:lpstr>
      <vt:lpstr>En cas d’absence à un DS</vt:lpstr>
      <vt:lpstr>Un bon outil pour les DS et les colles</vt:lpstr>
      <vt:lpstr>EXERCICES-MAISON</vt:lpstr>
      <vt:lpstr>Présentation PowerPoint</vt:lpstr>
      <vt:lpstr>Les enjeux de la première année </vt:lpstr>
      <vt:lpstr>GESTION DU STRESS</vt:lpstr>
      <vt:lpstr>Quels critères pour le passage ?</vt:lpstr>
      <vt:lpstr>BILAN</vt:lpstr>
      <vt:lpstr>2 Le rôle du professeur est triple</vt:lpstr>
      <vt:lpstr>3 des outils incontournables</vt:lpstr>
      <vt:lpstr>4 Quel profil pour réussir ?</vt:lpstr>
      <vt:lpstr>Quel profil pour réussir ?</vt:lpstr>
      <vt:lpstr>Quel profil pour réussir ?</vt:lpstr>
      <vt:lpstr>Quel profil pour réussir ?</vt:lpstr>
      <vt:lpstr>Association OZ’AIDE</vt:lpstr>
      <vt:lpstr>BONNE PREPA A TOUS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XXème siècle :  découpage chronologique</dc:title>
  <dc:creator>Serge</dc:creator>
  <cp:lastModifiedBy>Serge BOYER</cp:lastModifiedBy>
  <cp:revision>215</cp:revision>
  <dcterms:created xsi:type="dcterms:W3CDTF">2009-05-02T18:09:14Z</dcterms:created>
  <dcterms:modified xsi:type="dcterms:W3CDTF">2022-08-30T16:09:20Z</dcterms:modified>
</cp:coreProperties>
</file>