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7" r:id="rId2"/>
    <p:sldId id="379" r:id="rId3"/>
    <p:sldId id="378" r:id="rId4"/>
    <p:sldId id="385" r:id="rId5"/>
    <p:sldId id="387" r:id="rId6"/>
    <p:sldId id="381" r:id="rId7"/>
    <p:sldId id="270" r:id="rId8"/>
    <p:sldId id="383" r:id="rId9"/>
    <p:sldId id="384" r:id="rId10"/>
    <p:sldId id="38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307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30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915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0515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1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887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88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706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65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663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03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051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204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571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8683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20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21/01/2022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165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9AE41-9B0B-41A4-B49C-17A391A9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0"/>
            <a:ext cx="7058744" cy="19050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ABD75-D02E-4508-A527-5CAC01AA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949325"/>
            <a:ext cx="8928992" cy="679475"/>
          </a:xfrm>
        </p:spPr>
        <p:txBody>
          <a:bodyPr/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La gouvernance est </a:t>
            </a:r>
          </a:p>
          <a:p>
            <a:pPr algn="r"/>
            <a:r>
              <a:rPr lang="fr-FR" sz="3200" b="1" dirty="0">
                <a:solidFill>
                  <a:srgbClr val="FF0000"/>
                </a:solidFill>
              </a:rPr>
              <a:t>par nature complexe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878ED398-8DAD-4D39-85B5-07E8670F1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49325"/>
            <a:ext cx="4608512" cy="5908675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BA9F5-F58C-480C-AB79-2ADF65685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6154" y="1844824"/>
            <a:ext cx="2873239" cy="678636"/>
          </a:xfrm>
        </p:spPr>
        <p:txBody>
          <a:bodyPr/>
          <a:lstStyle/>
          <a:p>
            <a:r>
              <a:rPr lang="fr-FR" b="1" dirty="0"/>
              <a:t>Quel schéma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A6748E-75CA-4578-B100-DF5AD877A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032" y="2799660"/>
            <a:ext cx="4320480" cy="3105703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highlight>
                  <a:srgbClr val="00FF00"/>
                </a:highlight>
              </a:rPr>
              <a:t>Auteur : Jérôme VLNA </a:t>
            </a:r>
          </a:p>
          <a:p>
            <a:r>
              <a:rPr lang="fr-FR" dirty="0">
                <a:highlight>
                  <a:srgbClr val="00FF00"/>
                </a:highlight>
              </a:rPr>
              <a:t>CPGE Sourdun-Provins</a:t>
            </a:r>
          </a:p>
          <a:p>
            <a:r>
              <a:rPr lang="fr-FR" sz="2800" b="1" dirty="0" err="1"/>
              <a:t>Qques</a:t>
            </a:r>
            <a:r>
              <a:rPr lang="fr-FR" sz="2800" b="1" dirty="0"/>
              <a:t> idées :</a:t>
            </a:r>
          </a:p>
          <a:p>
            <a:pPr>
              <a:buFontTx/>
              <a:buChar char="-"/>
            </a:pPr>
            <a:r>
              <a:rPr lang="fr-FR" sz="2800" dirty="0"/>
              <a:t>3 acteurs clés</a:t>
            </a:r>
          </a:p>
          <a:p>
            <a:pPr>
              <a:buFontTx/>
              <a:buChar char="-"/>
            </a:pPr>
            <a:r>
              <a:rPr lang="fr-FR" sz="2800" dirty="0"/>
              <a:t>Multiples contre-pvrs</a:t>
            </a:r>
          </a:p>
          <a:p>
            <a:pPr>
              <a:buFontTx/>
              <a:buChar char="-"/>
            </a:pPr>
            <a:r>
              <a:rPr lang="fr-FR" sz="2800" dirty="0"/>
              <a:t>Gouv = coordination de tous ses acteurs</a:t>
            </a:r>
          </a:p>
        </p:txBody>
      </p:sp>
    </p:spTree>
    <p:extLst>
      <p:ext uri="{BB962C8B-B14F-4D97-AF65-F5344CB8AC3E}">
        <p14:creationId xmlns:p14="http://schemas.microsoft.com/office/powerpoint/2010/main" val="2195891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01263-C89C-4DB5-B8A3-19B242742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4" cy="178836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Deux clés pour la gouvernance du XXIème siècle</a:t>
            </a:r>
            <a:r>
              <a:rPr lang="fr-FR" b="1" dirty="0">
                <a:solidFill>
                  <a:srgbClr val="FF0000"/>
                </a:solidFill>
              </a:rPr>
              <a:t>: rivalité EU-Chine et gestion de la mondialisation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D7A25C-310C-440C-969A-BD5435171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ED69AD5F-5A2C-48AF-94B9-64C6E4A157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888805" cy="4464496"/>
          </a:xfr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3BAB76-6A00-47DE-9380-A980F52B5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Livre de 2018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139339-768F-4594-B8E7-727979B809F0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244" y="2800350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03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9AE41-9B0B-41A4-B49C-17A391A9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0"/>
            <a:ext cx="7058744" cy="19050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ABD75-D02E-4508-A527-5CAC01AA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520" y="620689"/>
            <a:ext cx="8928992" cy="605675"/>
          </a:xfrm>
        </p:spPr>
        <p:txBody>
          <a:bodyPr/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La gouvernance est </a:t>
            </a:r>
          </a:p>
          <a:p>
            <a:pPr algn="r"/>
            <a:r>
              <a:rPr lang="fr-FR" sz="3200" b="1" dirty="0">
                <a:solidFill>
                  <a:srgbClr val="FF0000"/>
                </a:solidFill>
              </a:rPr>
              <a:t>par nature complexe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BA9F5-F58C-480C-AB79-2ADF65685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6154" y="1844824"/>
            <a:ext cx="2873239" cy="678636"/>
          </a:xfrm>
        </p:spPr>
        <p:txBody>
          <a:bodyPr/>
          <a:lstStyle/>
          <a:p>
            <a:r>
              <a:rPr lang="fr-FR" b="1" dirty="0"/>
              <a:t>Quel schéma ?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1A6748E-75CA-4578-B100-DF5AD877A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64088" y="2799660"/>
            <a:ext cx="3816424" cy="3105703"/>
          </a:xfrm>
        </p:spPr>
        <p:txBody>
          <a:bodyPr>
            <a:normAutofit fontScale="92500" lnSpcReduction="20000"/>
          </a:bodyPr>
          <a:lstStyle/>
          <a:p>
            <a:r>
              <a:rPr lang="fr-FR" dirty="0">
                <a:highlight>
                  <a:srgbClr val="00FF00"/>
                </a:highlight>
              </a:rPr>
              <a:t>Auteur : </a:t>
            </a:r>
            <a:r>
              <a:rPr lang="fr-FR" dirty="0" err="1">
                <a:highlight>
                  <a:srgbClr val="00FF00"/>
                </a:highlight>
              </a:rPr>
              <a:t>Eric</a:t>
            </a:r>
            <a:r>
              <a:rPr lang="fr-FR" dirty="0">
                <a:highlight>
                  <a:srgbClr val="00FF00"/>
                </a:highlight>
              </a:rPr>
              <a:t> GODEAU</a:t>
            </a:r>
          </a:p>
          <a:p>
            <a:r>
              <a:rPr lang="fr-FR" dirty="0">
                <a:highlight>
                  <a:srgbClr val="00FF00"/>
                </a:highlight>
              </a:rPr>
              <a:t>CPGE </a:t>
            </a:r>
            <a:r>
              <a:rPr lang="fr-FR" dirty="0" err="1">
                <a:highlight>
                  <a:srgbClr val="00FF00"/>
                </a:highlight>
              </a:rPr>
              <a:t>H.Boucher</a:t>
            </a:r>
            <a:r>
              <a:rPr lang="fr-FR" dirty="0">
                <a:highlight>
                  <a:srgbClr val="00FF00"/>
                </a:highlight>
              </a:rPr>
              <a:t> (Paris)</a:t>
            </a:r>
          </a:p>
          <a:p>
            <a:r>
              <a:rPr lang="fr-FR" sz="2800" b="1" dirty="0" err="1"/>
              <a:t>Qques</a:t>
            </a:r>
            <a:r>
              <a:rPr lang="fr-FR" sz="2800" b="1" dirty="0"/>
              <a:t> idées :</a:t>
            </a:r>
          </a:p>
          <a:p>
            <a:pPr>
              <a:buFontTx/>
              <a:buChar char="-"/>
            </a:pPr>
            <a:r>
              <a:rPr lang="fr-FR" sz="2800" dirty="0"/>
              <a:t>Gouv exclusive/inclusive</a:t>
            </a:r>
          </a:p>
          <a:p>
            <a:pPr>
              <a:buFontTx/>
              <a:buChar char="-"/>
            </a:pPr>
            <a:r>
              <a:rPr lang="fr-FR" sz="2800" dirty="0" err="1"/>
              <a:t>Opposit</a:t>
            </a:r>
            <a:r>
              <a:rPr lang="fr-FR" sz="2800" dirty="0"/>
              <a:t>° FTN/soc civile (Etats « hub » entre les 2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133DD8B4-1ED4-4810-B2D5-32DC82A730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26364"/>
            <a:ext cx="5379415" cy="4298686"/>
          </a:xfrm>
        </p:spPr>
      </p:pic>
    </p:spTree>
    <p:extLst>
      <p:ext uri="{BB962C8B-B14F-4D97-AF65-F5344CB8AC3E}">
        <p14:creationId xmlns:p14="http://schemas.microsoft.com/office/powerpoint/2010/main" val="304310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9AE41-9B0B-41A4-B49C-17A391A9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190500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E99B58-B415-4186-9347-13B726A1F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712967" cy="3562342"/>
          </a:xfrm>
        </p:spPr>
        <p:txBody>
          <a:bodyPr>
            <a:normAutofit lnSpcReduction="10000"/>
          </a:bodyPr>
          <a:lstStyle/>
          <a:p>
            <a:r>
              <a:rPr lang="fr-FR" sz="2800" b="1" dirty="0">
                <a:highlight>
                  <a:srgbClr val="FFFF00"/>
                </a:highlight>
              </a:rPr>
              <a:t>1</a:t>
            </a:r>
            <a:r>
              <a:rPr lang="fr-FR" sz="2800" b="1" dirty="0"/>
              <a:t> 1648-1919 </a:t>
            </a:r>
            <a:r>
              <a:rPr lang="fr-FR" sz="2800" dirty="0"/>
              <a:t>une gouvernance </a:t>
            </a:r>
            <a:r>
              <a:rPr lang="fr-FR" sz="2800" dirty="0" err="1"/>
              <a:t>eur</a:t>
            </a:r>
            <a:endParaRPr lang="fr-FR" sz="2800" dirty="0"/>
          </a:p>
          <a:p>
            <a:r>
              <a:rPr lang="fr-FR" sz="2800" b="1" dirty="0">
                <a:highlight>
                  <a:srgbClr val="FFFF00"/>
                </a:highlight>
              </a:rPr>
              <a:t>2</a:t>
            </a:r>
            <a:r>
              <a:rPr lang="fr-FR" sz="2800" b="1" dirty="0"/>
              <a:t> 1919-1945 </a:t>
            </a:r>
            <a:r>
              <a:rPr lang="fr-FR" sz="2800" dirty="0"/>
              <a:t>débuts d’une </a:t>
            </a:r>
            <a:r>
              <a:rPr lang="fr-FR" sz="2800" dirty="0" err="1"/>
              <a:t>gouv.mondiale</a:t>
            </a:r>
            <a:r>
              <a:rPr lang="fr-FR" sz="2800" dirty="0"/>
              <a:t> (phase de transition, recomposition)</a:t>
            </a:r>
          </a:p>
          <a:p>
            <a:r>
              <a:rPr lang="fr-FR" sz="2800" b="1" dirty="0">
                <a:highlight>
                  <a:srgbClr val="FFFF00"/>
                </a:highlight>
              </a:rPr>
              <a:t>3 </a:t>
            </a:r>
            <a:r>
              <a:rPr lang="fr-FR" sz="2800" b="1" dirty="0"/>
              <a:t>1945-1990 </a:t>
            </a:r>
            <a:r>
              <a:rPr lang="fr-FR" sz="2800" dirty="0"/>
              <a:t>blocage du monde bipolaire (G2)</a:t>
            </a:r>
          </a:p>
          <a:p>
            <a:r>
              <a:rPr lang="fr-FR" sz="2800" b="1" dirty="0">
                <a:highlight>
                  <a:srgbClr val="FFFF00"/>
                </a:highlight>
              </a:rPr>
              <a:t>4</a:t>
            </a:r>
            <a:r>
              <a:rPr lang="fr-FR" sz="2800" b="1" dirty="0"/>
              <a:t> 1990-2001 </a:t>
            </a:r>
            <a:r>
              <a:rPr lang="fr-FR" sz="2800" dirty="0"/>
              <a:t>une </a:t>
            </a:r>
            <a:r>
              <a:rPr lang="fr-FR" sz="2800" dirty="0" err="1"/>
              <a:t>gouv.occidentale</a:t>
            </a:r>
            <a:r>
              <a:rPr lang="fr-FR" sz="2800" dirty="0"/>
              <a:t> (G7)</a:t>
            </a:r>
          </a:p>
          <a:p>
            <a:r>
              <a:rPr lang="fr-FR" sz="2800" b="1" dirty="0">
                <a:highlight>
                  <a:srgbClr val="FFFF00"/>
                </a:highlight>
              </a:rPr>
              <a:t>5 </a:t>
            </a:r>
            <a:r>
              <a:rPr lang="fr-FR" sz="2800" b="1" dirty="0" err="1"/>
              <a:t>dep</a:t>
            </a:r>
            <a:r>
              <a:rPr lang="fr-FR" sz="2800" b="1" dirty="0"/>
              <a:t> 2001 </a:t>
            </a:r>
            <a:r>
              <a:rPr lang="fr-FR" sz="2800" dirty="0"/>
              <a:t>avancées (G20)et reculs ; </a:t>
            </a:r>
            <a:r>
              <a:rPr lang="fr-FR" sz="2800" dirty="0" err="1"/>
              <a:t>nelle</a:t>
            </a:r>
            <a:r>
              <a:rPr lang="fr-FR" sz="2800" dirty="0"/>
              <a:t> phase de recomposition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ABD75-D02E-4508-A527-5CAC01AA610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14313" y="764705"/>
            <a:ext cx="8929687" cy="1459384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rgbClr val="FF0000"/>
                </a:solidFill>
              </a:rPr>
              <a:t>La gouvernance est un </a:t>
            </a:r>
          </a:p>
          <a:p>
            <a:pPr marL="0" indent="0" algn="r">
              <a:buNone/>
            </a:pPr>
            <a:r>
              <a:rPr lang="fr-FR" sz="3200" b="1" dirty="0">
                <a:solidFill>
                  <a:srgbClr val="FF0000"/>
                </a:solidFill>
              </a:rPr>
              <a:t>processus ancien composé de 4 étapes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8BA9F5-F58C-480C-AB79-2ADF656853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70625" y="2224088"/>
            <a:ext cx="2873375" cy="576262"/>
          </a:xfrm>
        </p:spPr>
        <p:txBody>
          <a:bodyPr/>
          <a:lstStyle/>
          <a:p>
            <a:pPr marL="0" indent="0">
              <a:buNone/>
            </a:pPr>
            <a:endParaRPr lang="fr-FR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840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DCD0A-20BE-495C-824C-B5D1CF180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624110"/>
            <a:ext cx="7019288" cy="1280890"/>
          </a:xfrm>
        </p:spPr>
        <p:txBody>
          <a:bodyPr>
            <a:no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Depuis 2001,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une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recomposition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internationale </a:t>
            </a:r>
            <a:br>
              <a:rPr lang="fr-FR" b="1" dirty="0">
                <a:solidFill>
                  <a:srgbClr val="FF0000"/>
                </a:solidFill>
              </a:rPr>
            </a:br>
            <a:r>
              <a:rPr lang="fr-FR" b="1" dirty="0">
                <a:solidFill>
                  <a:srgbClr val="FF0000"/>
                </a:solidFill>
              </a:rPr>
              <a:t>est en cours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8DD8FDCC-1E0D-46E7-8476-2E686BCA0A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29000"/>
            <a:ext cx="3960440" cy="3096344"/>
          </a:xfrm>
        </p:spPr>
      </p:pic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0066AF43-B2EE-4FBA-A210-0A92AAF0E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112568" cy="6696744"/>
          </a:xfrm>
        </p:spPr>
      </p:pic>
    </p:spTree>
    <p:extLst>
      <p:ext uri="{BB962C8B-B14F-4D97-AF65-F5344CB8AC3E}">
        <p14:creationId xmlns:p14="http://schemas.microsoft.com/office/powerpoint/2010/main" val="264618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6AB01-AB9A-4594-AC32-B3BAC7F9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Autre contexte : la fin de la «</a:t>
            </a:r>
            <a:r>
              <a:rPr lang="fr-FR" b="1" dirty="0">
                <a:solidFill>
                  <a:srgbClr val="7030A0"/>
                </a:solidFill>
              </a:rPr>
              <a:t> mondialisation heureuse </a:t>
            </a:r>
            <a:r>
              <a:rPr lang="fr-FR" b="1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DE03A1-CF84-4385-AD2B-8F88EB10C3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C3B67627-87E0-4791-A1F2-B5D58D7FFC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95500"/>
            <a:ext cx="3793604" cy="428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9AE41-9B0B-41A4-B49C-17A391A9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CONCLUSION</a:t>
            </a:r>
            <a:r>
              <a:rPr lang="fr-FR" dirty="0"/>
              <a:t> </a:t>
            </a:r>
            <a:br>
              <a:rPr lang="fr-FR" dirty="0"/>
            </a:br>
            <a:r>
              <a:rPr lang="fr-FR" sz="2700" b="1" dirty="0">
                <a:solidFill>
                  <a:srgbClr val="FF0000"/>
                </a:solidFill>
              </a:rPr>
              <a:t>Débat sur la nécessité ou pas d’un hégémon pour permettre une stabilité internationale = </a:t>
            </a:r>
            <a:r>
              <a:rPr lang="fr-FR" sz="2700" b="1" dirty="0">
                <a:solidFill>
                  <a:srgbClr val="FF0000"/>
                </a:solidFill>
                <a:highlight>
                  <a:srgbClr val="FFFF00"/>
                </a:highlight>
              </a:rPr>
              <a:t>théories de la stabilité hégémonique</a:t>
            </a:r>
            <a:br>
              <a:rPr lang="fr-FR" sz="2700" b="1" dirty="0">
                <a:solidFill>
                  <a:srgbClr val="FF0000"/>
                </a:solidFill>
              </a:rPr>
            </a:br>
            <a:endParaRPr lang="fr-FR" sz="27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AABD75-D02E-4508-A527-5CAC01AA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4816420" cy="86409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fr-FR" sz="3200" b="1" dirty="0">
                <a:solidFill>
                  <a:srgbClr val="7030A0"/>
                </a:solidFill>
              </a:rPr>
              <a:t>Position de Charles KINDELBERGER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67975CE-CC43-4DFA-9578-46B45D813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1" y="2492896"/>
            <a:ext cx="3096343" cy="4680520"/>
          </a:xfrm>
        </p:spPr>
        <p:txBody>
          <a:bodyPr>
            <a:normAutofit fontScale="77500" lnSpcReduction="20000"/>
          </a:bodyPr>
          <a:lstStyle/>
          <a:p>
            <a:r>
              <a:rPr lang="fr-FR" sz="3100" b="1" dirty="0">
                <a:solidFill>
                  <a:srgbClr val="7030A0"/>
                </a:solidFill>
              </a:rPr>
              <a:t>The world in </a:t>
            </a:r>
            <a:r>
              <a:rPr lang="fr-FR" sz="3100" b="1" dirty="0" err="1">
                <a:solidFill>
                  <a:srgbClr val="7030A0"/>
                </a:solidFill>
              </a:rPr>
              <a:t>Depression</a:t>
            </a:r>
            <a:r>
              <a:rPr lang="fr-FR" sz="3100" b="1" dirty="0">
                <a:solidFill>
                  <a:srgbClr val="7030A0"/>
                </a:solidFill>
              </a:rPr>
              <a:t>, </a:t>
            </a:r>
            <a:r>
              <a:rPr lang="fr-FR" sz="3100" b="1" dirty="0">
                <a:solidFill>
                  <a:srgbClr val="7030A0"/>
                </a:solidFill>
                <a:highlight>
                  <a:srgbClr val="00FF00"/>
                </a:highlight>
              </a:rPr>
              <a:t>1973</a:t>
            </a:r>
          </a:p>
          <a:p>
            <a:pPr marL="0" indent="0">
              <a:buNone/>
            </a:pPr>
            <a:r>
              <a:rPr lang="fr-FR" sz="3100" dirty="0"/>
              <a:t>-crise éco </a:t>
            </a:r>
            <a:r>
              <a:rPr lang="fr-FR" sz="3100" dirty="0" err="1"/>
              <a:t>mond</a:t>
            </a:r>
            <a:r>
              <a:rPr lang="fr-FR" sz="3100" dirty="0"/>
              <a:t> liée à l’abs. de leadership</a:t>
            </a:r>
          </a:p>
          <a:p>
            <a:pPr marL="0" indent="0">
              <a:buNone/>
            </a:pPr>
            <a:r>
              <a:rPr lang="fr-FR" sz="3100" dirty="0"/>
              <a:t>-stabilité favorisée par une puissance qui peut imposer ses règles </a:t>
            </a:r>
          </a:p>
          <a:p>
            <a:pPr marL="0" indent="0">
              <a:buNone/>
            </a:pPr>
            <a:r>
              <a:rPr lang="fr-FR" sz="3100" dirty="0"/>
              <a:t>-scenario XXIème siècle : Chine sans volonté de remplacer les EU = danger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04415D5-DCEB-4531-B1EA-F8D8B72D5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3715" y="2223398"/>
            <a:ext cx="4097375" cy="5382066"/>
          </a:xfrm>
        </p:spPr>
        <p:txBody>
          <a:bodyPr/>
          <a:lstStyle/>
          <a:p>
            <a:r>
              <a:rPr lang="fr-FR" sz="2800" b="1" dirty="0">
                <a:solidFill>
                  <a:srgbClr val="7030A0"/>
                </a:solidFill>
              </a:rPr>
              <a:t>Position de Robert KEOHANE 	</a:t>
            </a:r>
            <a:r>
              <a:rPr lang="fr-FR" sz="2800" dirty="0">
                <a:solidFill>
                  <a:srgbClr val="7030A0"/>
                </a:solidFill>
              </a:rPr>
              <a:t>(</a:t>
            </a:r>
            <a:r>
              <a:rPr lang="fr-FR" sz="2800" dirty="0">
                <a:solidFill>
                  <a:srgbClr val="7030A0"/>
                </a:solidFill>
                <a:highlight>
                  <a:srgbClr val="00FF00"/>
                </a:highlight>
              </a:rPr>
              <a:t>1984)</a:t>
            </a:r>
          </a:p>
          <a:p>
            <a:r>
              <a:rPr lang="fr-FR" sz="2800" dirty="0">
                <a:solidFill>
                  <a:schemeClr val="tx1"/>
                </a:solidFill>
              </a:rPr>
              <a:t>-stabilité possible sans </a:t>
            </a:r>
            <a:r>
              <a:rPr lang="fr-FR" sz="2800" dirty="0" err="1">
                <a:solidFill>
                  <a:schemeClr val="tx1"/>
                </a:solidFill>
              </a:rPr>
              <a:t>hegemon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-contrôle par la coopération </a:t>
            </a:r>
            <a:r>
              <a:rPr lang="fr-FR" sz="2800" dirty="0" err="1">
                <a:solidFill>
                  <a:schemeClr val="tx1"/>
                </a:solidFill>
              </a:rPr>
              <a:t>intern</a:t>
            </a:r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-OI restent « </a:t>
            </a:r>
            <a:r>
              <a:rPr lang="fr-FR" sz="2800" dirty="0" err="1">
                <a:solidFill>
                  <a:schemeClr val="tx1"/>
                </a:solidFill>
              </a:rPr>
              <a:t>members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dirty="0" err="1">
                <a:solidFill>
                  <a:schemeClr val="tx1"/>
                </a:solidFill>
              </a:rPr>
              <a:t>driven</a:t>
            </a:r>
            <a:r>
              <a:rPr lang="fr-FR" sz="2800" dirty="0">
                <a:solidFill>
                  <a:schemeClr val="tx1"/>
                </a:solidFill>
              </a:rPr>
              <a:t> », dc orientées par les </a:t>
            </a:r>
            <a:r>
              <a:rPr lang="fr-FR" sz="2800" dirty="0" err="1">
                <a:solidFill>
                  <a:schemeClr val="tx1"/>
                </a:solidFill>
              </a:rPr>
              <a:t>gdes</a:t>
            </a:r>
            <a:r>
              <a:rPr lang="fr-FR" sz="2800" dirty="0">
                <a:solidFill>
                  <a:schemeClr val="tx1"/>
                </a:solidFill>
              </a:rPr>
              <a:t> puiss</a:t>
            </a:r>
          </a:p>
          <a:p>
            <a:endParaRPr lang="fr-FR" sz="2800" b="1" dirty="0">
              <a:solidFill>
                <a:srgbClr val="7030A0"/>
              </a:solidFill>
            </a:endParaRPr>
          </a:p>
          <a:p>
            <a:endParaRPr lang="fr-FR" sz="2800" b="1" dirty="0">
              <a:solidFill>
                <a:srgbClr val="7030A0"/>
              </a:solidFill>
            </a:endParaRPr>
          </a:p>
        </p:txBody>
      </p:sp>
      <p:pic>
        <p:nvPicPr>
          <p:cNvPr id="10" name="Espace réservé du contenu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F56598BE-8350-4CC2-88B7-FBE06F7541F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015" y="3068960"/>
            <a:ext cx="1847564" cy="3105150"/>
          </a:xfrm>
        </p:spPr>
      </p:pic>
    </p:spTree>
    <p:extLst>
      <p:ext uri="{BB962C8B-B14F-4D97-AF65-F5344CB8AC3E}">
        <p14:creationId xmlns:p14="http://schemas.microsoft.com/office/powerpoint/2010/main" val="2257345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66E83-8170-4D66-8313-43FCFC6B2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0" y="188640"/>
            <a:ext cx="6589200" cy="1716360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  <a:highlight>
                  <a:srgbClr val="FFFF00"/>
                </a:highlight>
              </a:rPr>
              <a:t>CONCLUSION</a:t>
            </a:r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04AD02-CBE4-4AF5-9F4A-C906AB832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189" y="1628800"/>
            <a:ext cx="4536759" cy="720080"/>
          </a:xfrm>
        </p:spPr>
        <p:txBody>
          <a:bodyPr/>
          <a:lstStyle/>
          <a:p>
            <a:r>
              <a:rPr lang="fr-FR" dirty="0"/>
              <a:t>Directeur </a:t>
            </a:r>
          </a:p>
          <a:p>
            <a:r>
              <a:rPr lang="fr-FR" dirty="0"/>
              <a:t>IFRI 2021</a:t>
            </a:r>
          </a:p>
        </p:txBody>
      </p:sp>
      <p:pic>
        <p:nvPicPr>
          <p:cNvPr id="9" name="Espace réservé du contenu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D5CA2E88-8BB1-49E5-9D47-0220B80E1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6" y="2428216"/>
            <a:ext cx="2051616" cy="310515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EFC4037-84DE-4CF6-8304-9626F4847A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339752" y="1124744"/>
            <a:ext cx="6804248" cy="931473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Aujourd’hui , </a:t>
            </a:r>
            <a:r>
              <a:rPr lang="fr-FR" b="1" dirty="0">
                <a:solidFill>
                  <a:srgbClr val="7030A0"/>
                </a:solidFill>
              </a:rPr>
              <a:t>«</a:t>
            </a:r>
            <a:r>
              <a:rPr lang="fr-FR" sz="3600" b="1" dirty="0">
                <a:solidFill>
                  <a:srgbClr val="7030A0"/>
                </a:solidFill>
              </a:rPr>
              <a:t> un monde sans autorité morale »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8BDAD51-D836-4C60-AD7A-2D9A5DA58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39752" y="2056218"/>
            <a:ext cx="6804248" cy="3849146"/>
          </a:xfrm>
        </p:spPr>
        <p:txBody>
          <a:bodyPr>
            <a:noAutofit/>
          </a:bodyPr>
          <a:lstStyle/>
          <a:p>
            <a:r>
              <a:rPr lang="fr-FR" sz="2400" dirty="0"/>
              <a:t>processus de la « dilution » de la puissance</a:t>
            </a:r>
          </a:p>
          <a:p>
            <a:r>
              <a:rPr lang="fr-FR" sz="2400" dirty="0"/>
              <a:t>Comportements des </a:t>
            </a:r>
            <a:r>
              <a:rPr lang="fr-FR" sz="2400" dirty="0" err="1"/>
              <a:t>gdes</a:t>
            </a:r>
            <a:r>
              <a:rPr lang="fr-FR" sz="2400" dirty="0"/>
              <a:t> puiss divergent</a:t>
            </a:r>
          </a:p>
          <a:p>
            <a:r>
              <a:rPr lang="fr-FR" sz="2400" dirty="0"/>
              <a:t>Essor technologique + rapide que nos anticipations</a:t>
            </a:r>
          </a:p>
          <a:p>
            <a:r>
              <a:rPr lang="fr-FR" sz="2400" dirty="0"/>
              <a:t>3 constats :	1 contrainte </a:t>
            </a:r>
            <a:r>
              <a:rPr lang="fr-FR" sz="2400" dirty="0" err="1"/>
              <a:t>env</a:t>
            </a: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			2 rivalité EU-Chine</a:t>
            </a:r>
          </a:p>
          <a:p>
            <a:pPr marL="457200" lvl="1" indent="0">
              <a:buNone/>
            </a:pPr>
            <a:r>
              <a:rPr lang="fr-FR" sz="2400" dirty="0"/>
              <a:t>			3 </a:t>
            </a:r>
            <a:r>
              <a:rPr lang="fr-FR" sz="2400" dirty="0" err="1"/>
              <a:t>syst</a:t>
            </a:r>
            <a:r>
              <a:rPr lang="fr-FR" sz="2400" dirty="0"/>
              <a:t> mobile avec </a:t>
            </a:r>
            <a:r>
              <a:rPr lang="fr-FR" sz="2400" dirty="0" err="1"/>
              <a:t>naux</a:t>
            </a:r>
            <a:r>
              <a:rPr lang="fr-FR" sz="2400" dirty="0"/>
              <a:t> acteurs</a:t>
            </a:r>
          </a:p>
        </p:txBody>
      </p:sp>
    </p:spTree>
    <p:extLst>
      <p:ext uri="{BB962C8B-B14F-4D97-AF65-F5344CB8AC3E}">
        <p14:creationId xmlns:p14="http://schemas.microsoft.com/office/powerpoint/2010/main" val="3134691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CDE8D-094F-42B8-B8D7-AACFBB58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8" cy="12808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 multilatéralisme en recul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>
                <a:solidFill>
                  <a:srgbClr val="7030A0"/>
                </a:solidFill>
              </a:rPr>
              <a:t>« des grands traités malades » (N.HAUPAIS U Orléans)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F8103F-E609-4D13-83DA-791904940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N°100 sept 2019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FFFABCF-03E6-482F-8882-63C6AD8A4D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97" y="2803525"/>
            <a:ext cx="2366431" cy="3105150"/>
          </a:xfr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BC28A08-5431-4303-ADFE-6A393C482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9948" y="2223398"/>
            <a:ext cx="3389446" cy="576262"/>
          </a:xfrm>
        </p:spPr>
        <p:txBody>
          <a:bodyPr/>
          <a:lstStyle/>
          <a:p>
            <a:r>
              <a:rPr lang="fr-FR" dirty="0"/>
              <a:t>N°105 </a:t>
            </a:r>
            <a:r>
              <a:rPr lang="fr-FR" dirty="0" err="1"/>
              <a:t>janv</a:t>
            </a:r>
            <a:r>
              <a:rPr lang="fr-FR" dirty="0"/>
              <a:t> 2021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B94431F-E446-4A9E-AB06-20F57D3868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03" y="2800350"/>
            <a:ext cx="2366431" cy="3105150"/>
          </a:xfrm>
        </p:spPr>
      </p:pic>
    </p:spTree>
    <p:extLst>
      <p:ext uri="{BB962C8B-B14F-4D97-AF65-F5344CB8AC3E}">
        <p14:creationId xmlns:p14="http://schemas.microsoft.com/office/powerpoint/2010/main" val="249441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CDE8D-094F-42B8-B8D7-AACFBB58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624110"/>
            <a:ext cx="6914728" cy="12808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Un multilatéralisme en recul 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>
                <a:solidFill>
                  <a:srgbClr val="7030A0"/>
                </a:solidFill>
              </a:rPr>
              <a:t>« des grands traités malades » (N.HAUPAIS U Orléans)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1F8103F-E609-4D13-83DA-791904940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SYMPTOMES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37D206B-6373-40DD-B17C-6B258013BA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2802888"/>
            <a:ext cx="4816419" cy="3105703"/>
          </a:xfrm>
        </p:spPr>
        <p:txBody>
          <a:bodyPr/>
          <a:lstStyle/>
          <a:p>
            <a:r>
              <a:rPr lang="fr-FR" dirty="0"/>
              <a:t>Échec </a:t>
            </a:r>
            <a:r>
              <a:rPr lang="fr-FR" dirty="0" err="1"/>
              <a:t>hist</a:t>
            </a:r>
            <a:r>
              <a:rPr lang="fr-FR" dirty="0"/>
              <a:t> du multilatéralisme </a:t>
            </a:r>
            <a:r>
              <a:rPr lang="fr-FR" dirty="0" err="1"/>
              <a:t>hist</a:t>
            </a:r>
            <a:endParaRPr lang="fr-FR" dirty="0"/>
          </a:p>
          <a:p>
            <a:r>
              <a:rPr lang="fr-FR" dirty="0"/>
              <a:t>Multilatéralisme commercial en panne</a:t>
            </a:r>
          </a:p>
          <a:p>
            <a:r>
              <a:rPr lang="fr-FR" dirty="0"/>
              <a:t>Droit humanitaire et env. déclaratoire</a:t>
            </a:r>
          </a:p>
          <a:p>
            <a:r>
              <a:rPr lang="fr-FR" dirty="0"/>
              <a:t>Justice internationale lente et inégale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BC28A08-5431-4303-ADFE-6A393C482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39948" y="2223398"/>
            <a:ext cx="3389446" cy="576262"/>
          </a:xfrm>
        </p:spPr>
        <p:txBody>
          <a:bodyPr/>
          <a:lstStyle/>
          <a:p>
            <a:r>
              <a:rPr lang="fr-FR" b="1" dirty="0"/>
              <a:t>CAUSES/SOLUTIONS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C4804BC6-A0CD-4049-B5D4-3F45E1BFC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39946" y="2799660"/>
            <a:ext cx="3896549" cy="3105703"/>
          </a:xfrm>
        </p:spPr>
        <p:txBody>
          <a:bodyPr/>
          <a:lstStyle/>
          <a:p>
            <a:r>
              <a:rPr lang="fr-FR" dirty="0"/>
              <a:t>Hubris/mea culpa </a:t>
            </a:r>
            <a:r>
              <a:rPr lang="fr-FR" dirty="0" err="1"/>
              <a:t>occ</a:t>
            </a:r>
            <a:endParaRPr lang="fr-FR" dirty="0"/>
          </a:p>
          <a:p>
            <a:r>
              <a:rPr lang="fr-FR" dirty="0"/>
              <a:t>Repli identitaire/universalisme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384014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762</TotalTime>
  <Words>412</Words>
  <Application>Microsoft Office PowerPoint</Application>
  <PresentationFormat>Affichage à l'écran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Brin</vt:lpstr>
      <vt:lpstr>CONCLUSION </vt:lpstr>
      <vt:lpstr>CONCLUSION </vt:lpstr>
      <vt:lpstr>CONCLUSION </vt:lpstr>
      <vt:lpstr>Depuis 2001,  une  recomposition  internationale  est en cours</vt:lpstr>
      <vt:lpstr>Autre contexte : la fin de la « mondialisation heureuse »</vt:lpstr>
      <vt:lpstr>CONCLUSION  Débat sur la nécessité ou pas d’un hégémon pour permettre une stabilité internationale = théories de la stabilité hégémonique </vt:lpstr>
      <vt:lpstr>CONCLUSION </vt:lpstr>
      <vt:lpstr>Un multilatéralisme en recul : « des grands traités malades » (N.HAUPAIS U Orléans)</vt:lpstr>
      <vt:lpstr>Un multilatéralisme en recul : « des grands traités malades » (N.HAUPAIS U Orléans)</vt:lpstr>
      <vt:lpstr>Deux clés pour la gouvernance du XXIème siècle: rivalité EU-Chine et gestion de la mondialisation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7</dc:title>
  <dc:creator>BOYER SERGE</dc:creator>
  <cp:lastModifiedBy>Serge BOYER</cp:lastModifiedBy>
  <cp:revision>18</cp:revision>
  <dcterms:created xsi:type="dcterms:W3CDTF">2022-01-06T14:24:46Z</dcterms:created>
  <dcterms:modified xsi:type="dcterms:W3CDTF">2022-01-21T07:07:06Z</dcterms:modified>
</cp:coreProperties>
</file>